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notesSlides/notesSlide18.xml" ContentType="application/vnd.openxmlformats-officedocument.presentationml.notesSlide+xml"/>
  <Override PartName="/ppt/charts/chart4.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670" r:id="rId2"/>
    <p:sldMasterId id="2147483672" r:id="rId3"/>
  </p:sldMasterIdLst>
  <p:notesMasterIdLst>
    <p:notesMasterId r:id="rId29"/>
  </p:notesMasterIdLst>
  <p:handoutMasterIdLst>
    <p:handoutMasterId r:id="rId30"/>
  </p:handoutMasterIdLst>
  <p:sldIdLst>
    <p:sldId id="260" r:id="rId4"/>
    <p:sldId id="369" r:id="rId5"/>
    <p:sldId id="370" r:id="rId6"/>
    <p:sldId id="368" r:id="rId7"/>
    <p:sldId id="373" r:id="rId8"/>
    <p:sldId id="374" r:id="rId9"/>
    <p:sldId id="371" r:id="rId10"/>
    <p:sldId id="372" r:id="rId11"/>
    <p:sldId id="375" r:id="rId12"/>
    <p:sldId id="376" r:id="rId13"/>
    <p:sldId id="377" r:id="rId14"/>
    <p:sldId id="378" r:id="rId15"/>
    <p:sldId id="379" r:id="rId16"/>
    <p:sldId id="380" r:id="rId17"/>
    <p:sldId id="381" r:id="rId18"/>
    <p:sldId id="383" r:id="rId19"/>
    <p:sldId id="382" r:id="rId20"/>
    <p:sldId id="385" r:id="rId21"/>
    <p:sldId id="384" r:id="rId22"/>
    <p:sldId id="387" r:id="rId23"/>
    <p:sldId id="386" r:id="rId24"/>
    <p:sldId id="388" r:id="rId25"/>
    <p:sldId id="389" r:id="rId26"/>
    <p:sldId id="259" r:id="rId27"/>
    <p:sldId id="390"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pson, Bill - BLS" initials="TB-B" lastIdx="1" clrIdx="0">
    <p:extLst>
      <p:ext uri="{19B8F6BF-5375-455C-9EA6-DF929625EA0E}">
        <p15:presenceInfo xmlns:p15="http://schemas.microsoft.com/office/powerpoint/2012/main" userId="S-1-5-21-18574106-98394105-1388058041-642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C7D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5" autoAdjust="0"/>
    <p:restoredTop sz="75682" autoAdjust="0"/>
  </p:normalViewPr>
  <p:slideViewPr>
    <p:cSldViewPr snapToGrid="0" showGuides="1">
      <p:cViewPr varScale="1">
        <p:scale>
          <a:sx n="67" d="100"/>
          <a:sy n="67" d="100"/>
        </p:scale>
        <p:origin x="1262" y="5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341"/>
    </p:cViewPr>
  </p:sorterViewPr>
  <p:notesViewPr>
    <p:cSldViewPr snapToGrid="0" showGuides="1">
      <p:cViewPr>
        <p:scale>
          <a:sx n="100" d="100"/>
          <a:sy n="100" d="100"/>
        </p:scale>
        <p:origin x="2328" y="-91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filer1\PPI\Alternative%20Formula\Price%20Data%20for%20Index%20Calc\ltrs%20by%20industry\LTR%20summar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iler1\PPI\Alternative%20Formula\Price%20Data%20for%20Index%20Calc\ltrs%20by%20industry\LTR%20summa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v>Young (current methodology)</c:v>
          </c:tx>
          <c:spPr>
            <a:ln w="44450" cap="rnd">
              <a:solidFill>
                <a:srgbClr val="002060"/>
              </a:solidFill>
              <a:round/>
            </a:ln>
            <a:effectLst/>
          </c:spPr>
          <c:marker>
            <c:symbol val="none"/>
          </c:marker>
          <c:cat>
            <c:strRef>
              <c:f>'overall FD'!$A$2:$A$97</c:f>
              <c:strCache>
                <c:ptCount val="96"/>
                <c:pt idx="0">
                  <c:v>201001</c:v>
                </c:pt>
                <c:pt idx="1">
                  <c:v>201002</c:v>
                </c:pt>
                <c:pt idx="2">
                  <c:v>201003</c:v>
                </c:pt>
                <c:pt idx="3">
                  <c:v>201004</c:v>
                </c:pt>
                <c:pt idx="4">
                  <c:v>201005</c:v>
                </c:pt>
                <c:pt idx="5">
                  <c:v>201006</c:v>
                </c:pt>
                <c:pt idx="6">
                  <c:v>201007</c:v>
                </c:pt>
                <c:pt idx="7">
                  <c:v>201008</c:v>
                </c:pt>
                <c:pt idx="8">
                  <c:v>201009</c:v>
                </c:pt>
                <c:pt idx="9">
                  <c:v>201010</c:v>
                </c:pt>
                <c:pt idx="10">
                  <c:v>201011</c:v>
                </c:pt>
                <c:pt idx="11">
                  <c:v>201012</c:v>
                </c:pt>
                <c:pt idx="12">
                  <c:v>201101</c:v>
                </c:pt>
                <c:pt idx="13">
                  <c:v>201102</c:v>
                </c:pt>
                <c:pt idx="14">
                  <c:v>201103</c:v>
                </c:pt>
                <c:pt idx="15">
                  <c:v>201104</c:v>
                </c:pt>
                <c:pt idx="16">
                  <c:v>201105</c:v>
                </c:pt>
                <c:pt idx="17">
                  <c:v>201106</c:v>
                </c:pt>
                <c:pt idx="18">
                  <c:v>201107</c:v>
                </c:pt>
                <c:pt idx="19">
                  <c:v>201108</c:v>
                </c:pt>
                <c:pt idx="20">
                  <c:v>201109</c:v>
                </c:pt>
                <c:pt idx="21">
                  <c:v>201110</c:v>
                </c:pt>
                <c:pt idx="22">
                  <c:v>201111</c:v>
                </c:pt>
                <c:pt idx="23">
                  <c:v>201112</c:v>
                </c:pt>
                <c:pt idx="24">
                  <c:v>201201</c:v>
                </c:pt>
                <c:pt idx="25">
                  <c:v>201202</c:v>
                </c:pt>
                <c:pt idx="26">
                  <c:v>201203</c:v>
                </c:pt>
                <c:pt idx="27">
                  <c:v>201204</c:v>
                </c:pt>
                <c:pt idx="28">
                  <c:v>201205</c:v>
                </c:pt>
                <c:pt idx="29">
                  <c:v>201206</c:v>
                </c:pt>
                <c:pt idx="30">
                  <c:v>201207</c:v>
                </c:pt>
                <c:pt idx="31">
                  <c:v>201208</c:v>
                </c:pt>
                <c:pt idx="32">
                  <c:v>201209</c:v>
                </c:pt>
                <c:pt idx="33">
                  <c:v>201210</c:v>
                </c:pt>
                <c:pt idx="34">
                  <c:v>201211</c:v>
                </c:pt>
                <c:pt idx="35">
                  <c:v>201212</c:v>
                </c:pt>
                <c:pt idx="36">
                  <c:v>201301</c:v>
                </c:pt>
                <c:pt idx="37">
                  <c:v>201302</c:v>
                </c:pt>
                <c:pt idx="38">
                  <c:v>201303</c:v>
                </c:pt>
                <c:pt idx="39">
                  <c:v>201304</c:v>
                </c:pt>
                <c:pt idx="40">
                  <c:v>201305</c:v>
                </c:pt>
                <c:pt idx="41">
                  <c:v>201306</c:v>
                </c:pt>
                <c:pt idx="42">
                  <c:v>201307</c:v>
                </c:pt>
                <c:pt idx="43">
                  <c:v>201308</c:v>
                </c:pt>
                <c:pt idx="44">
                  <c:v>201309</c:v>
                </c:pt>
                <c:pt idx="45">
                  <c:v>201310</c:v>
                </c:pt>
                <c:pt idx="46">
                  <c:v>201311</c:v>
                </c:pt>
                <c:pt idx="47">
                  <c:v>201312</c:v>
                </c:pt>
                <c:pt idx="48">
                  <c:v>201401</c:v>
                </c:pt>
                <c:pt idx="49">
                  <c:v>201402</c:v>
                </c:pt>
                <c:pt idx="50">
                  <c:v>201403</c:v>
                </c:pt>
                <c:pt idx="51">
                  <c:v>201404</c:v>
                </c:pt>
                <c:pt idx="52">
                  <c:v>201405</c:v>
                </c:pt>
                <c:pt idx="53">
                  <c:v>201406</c:v>
                </c:pt>
                <c:pt idx="54">
                  <c:v>201407</c:v>
                </c:pt>
                <c:pt idx="55">
                  <c:v>201408</c:v>
                </c:pt>
                <c:pt idx="56">
                  <c:v>201409</c:v>
                </c:pt>
                <c:pt idx="57">
                  <c:v>201410</c:v>
                </c:pt>
                <c:pt idx="58">
                  <c:v>201411</c:v>
                </c:pt>
                <c:pt idx="59">
                  <c:v>201412</c:v>
                </c:pt>
                <c:pt idx="60">
                  <c:v>201501</c:v>
                </c:pt>
                <c:pt idx="61">
                  <c:v>201502</c:v>
                </c:pt>
                <c:pt idx="62">
                  <c:v>201503</c:v>
                </c:pt>
                <c:pt idx="63">
                  <c:v>201504</c:v>
                </c:pt>
                <c:pt idx="64">
                  <c:v>201505</c:v>
                </c:pt>
                <c:pt idx="65">
                  <c:v>201506</c:v>
                </c:pt>
                <c:pt idx="66">
                  <c:v>201507</c:v>
                </c:pt>
                <c:pt idx="67">
                  <c:v>201508</c:v>
                </c:pt>
                <c:pt idx="68">
                  <c:v>201509</c:v>
                </c:pt>
                <c:pt idx="69">
                  <c:v>201510</c:v>
                </c:pt>
                <c:pt idx="70">
                  <c:v>201511</c:v>
                </c:pt>
                <c:pt idx="71">
                  <c:v>201512</c:v>
                </c:pt>
                <c:pt idx="72">
                  <c:v>201601</c:v>
                </c:pt>
                <c:pt idx="73">
                  <c:v>201602</c:v>
                </c:pt>
                <c:pt idx="74">
                  <c:v>201603</c:v>
                </c:pt>
                <c:pt idx="75">
                  <c:v>201604</c:v>
                </c:pt>
                <c:pt idx="76">
                  <c:v>201605</c:v>
                </c:pt>
                <c:pt idx="77">
                  <c:v>201606</c:v>
                </c:pt>
                <c:pt idx="78">
                  <c:v>201607</c:v>
                </c:pt>
                <c:pt idx="79">
                  <c:v>201608</c:v>
                </c:pt>
                <c:pt idx="80">
                  <c:v>201609</c:v>
                </c:pt>
                <c:pt idx="81">
                  <c:v>201610</c:v>
                </c:pt>
                <c:pt idx="82">
                  <c:v>201611</c:v>
                </c:pt>
                <c:pt idx="83">
                  <c:v>201612</c:v>
                </c:pt>
                <c:pt idx="84">
                  <c:v>201701</c:v>
                </c:pt>
                <c:pt idx="85">
                  <c:v>201702</c:v>
                </c:pt>
                <c:pt idx="86">
                  <c:v>201703</c:v>
                </c:pt>
                <c:pt idx="87">
                  <c:v>201704</c:v>
                </c:pt>
                <c:pt idx="88">
                  <c:v>201705</c:v>
                </c:pt>
                <c:pt idx="89">
                  <c:v>201706</c:v>
                </c:pt>
                <c:pt idx="90">
                  <c:v>201707</c:v>
                </c:pt>
                <c:pt idx="91">
                  <c:v>201708</c:v>
                </c:pt>
                <c:pt idx="92">
                  <c:v>201709</c:v>
                </c:pt>
                <c:pt idx="93">
                  <c:v>201710</c:v>
                </c:pt>
                <c:pt idx="94">
                  <c:v>201711</c:v>
                </c:pt>
                <c:pt idx="95">
                  <c:v>201712</c:v>
                </c:pt>
              </c:strCache>
            </c:strRef>
          </c:cat>
          <c:val>
            <c:numRef>
              <c:f>'overall FD'!$B$2:$B$97</c:f>
              <c:numCache>
                <c:formatCode>General</c:formatCode>
                <c:ptCount val="96"/>
                <c:pt idx="0">
                  <c:v>100</c:v>
                </c:pt>
                <c:pt idx="1">
                  <c:v>99.944727772566438</c:v>
                </c:pt>
                <c:pt idx="2">
                  <c:v>100.18043822821711</c:v>
                </c:pt>
                <c:pt idx="3">
                  <c:v>100.65305276319275</c:v>
                </c:pt>
                <c:pt idx="4">
                  <c:v>100.98514448354905</c:v>
                </c:pt>
                <c:pt idx="5">
                  <c:v>100.52547356042858</c:v>
                </c:pt>
                <c:pt idx="6">
                  <c:v>100.72805423943434</c:v>
                </c:pt>
                <c:pt idx="7">
                  <c:v>100.92275817868052</c:v>
                </c:pt>
                <c:pt idx="8">
                  <c:v>100.95979556048769</c:v>
                </c:pt>
                <c:pt idx="9">
                  <c:v>101.42233347400193</c:v>
                </c:pt>
                <c:pt idx="10">
                  <c:v>101.54242448082526</c:v>
                </c:pt>
                <c:pt idx="11">
                  <c:v>101.66475220876845</c:v>
                </c:pt>
                <c:pt idx="12">
                  <c:v>102.4478640059797</c:v>
                </c:pt>
                <c:pt idx="13">
                  <c:v>103.12426498693578</c:v>
                </c:pt>
                <c:pt idx="14">
                  <c:v>104.07073983827686</c:v>
                </c:pt>
                <c:pt idx="15">
                  <c:v>104.67635686134939</c:v>
                </c:pt>
                <c:pt idx="16">
                  <c:v>104.9991097512053</c:v>
                </c:pt>
                <c:pt idx="17">
                  <c:v>104.98536771412203</c:v>
                </c:pt>
                <c:pt idx="18">
                  <c:v>105.10689049997492</c:v>
                </c:pt>
                <c:pt idx="19">
                  <c:v>105.37397026127849</c:v>
                </c:pt>
                <c:pt idx="20">
                  <c:v>105.53506760961555</c:v>
                </c:pt>
                <c:pt idx="21">
                  <c:v>105.23475547979378</c:v>
                </c:pt>
                <c:pt idx="22">
                  <c:v>105.35548014832472</c:v>
                </c:pt>
                <c:pt idx="23">
                  <c:v>104.98474759618937</c:v>
                </c:pt>
                <c:pt idx="24">
                  <c:v>105.56122778925403</c:v>
                </c:pt>
                <c:pt idx="25">
                  <c:v>106.0791549807596</c:v>
                </c:pt>
                <c:pt idx="26">
                  <c:v>106.65924436428298</c:v>
                </c:pt>
                <c:pt idx="27">
                  <c:v>106.93327746592587</c:v>
                </c:pt>
                <c:pt idx="28">
                  <c:v>106.73632357933909</c:v>
                </c:pt>
                <c:pt idx="29">
                  <c:v>106.42185347538775</c:v>
                </c:pt>
                <c:pt idx="30">
                  <c:v>106.37258137408712</c:v>
                </c:pt>
                <c:pt idx="31">
                  <c:v>106.68511366103101</c:v>
                </c:pt>
                <c:pt idx="32">
                  <c:v>107.15154804169612</c:v>
                </c:pt>
                <c:pt idx="33">
                  <c:v>107.31149961768985</c:v>
                </c:pt>
                <c:pt idx="34">
                  <c:v>107.13710008568118</c:v>
                </c:pt>
                <c:pt idx="35">
                  <c:v>106.9803093271577</c:v>
                </c:pt>
                <c:pt idx="36">
                  <c:v>107.22672550580347</c:v>
                </c:pt>
                <c:pt idx="37">
                  <c:v>107.68854588907917</c:v>
                </c:pt>
                <c:pt idx="38">
                  <c:v>108.00320318150416</c:v>
                </c:pt>
                <c:pt idx="39">
                  <c:v>107.94008057917227</c:v>
                </c:pt>
                <c:pt idx="40">
                  <c:v>107.63821294911671</c:v>
                </c:pt>
                <c:pt idx="41">
                  <c:v>108.09471084322793</c:v>
                </c:pt>
                <c:pt idx="42">
                  <c:v>108.36010374450613</c:v>
                </c:pt>
                <c:pt idx="43">
                  <c:v>108.4284226404491</c:v>
                </c:pt>
                <c:pt idx="44">
                  <c:v>108.34850680778767</c:v>
                </c:pt>
                <c:pt idx="45">
                  <c:v>108.60936951332087</c:v>
                </c:pt>
                <c:pt idx="46">
                  <c:v>108.34088997410663</c:v>
                </c:pt>
                <c:pt idx="47">
                  <c:v>108.15481193672376</c:v>
                </c:pt>
                <c:pt idx="48">
                  <c:v>108.55313231850872</c:v>
                </c:pt>
                <c:pt idx="49">
                  <c:v>109.02207984351607</c:v>
                </c:pt>
                <c:pt idx="50">
                  <c:v>109.69822365662536</c:v>
                </c:pt>
                <c:pt idx="51">
                  <c:v>109.88761676480333</c:v>
                </c:pt>
                <c:pt idx="52">
                  <c:v>110.02217646359426</c:v>
                </c:pt>
                <c:pt idx="53">
                  <c:v>110.08615155357275</c:v>
                </c:pt>
                <c:pt idx="54">
                  <c:v>110.53173606157165</c:v>
                </c:pt>
                <c:pt idx="55">
                  <c:v>110.50361342387838</c:v>
                </c:pt>
                <c:pt idx="56">
                  <c:v>110.0350775861238</c:v>
                </c:pt>
                <c:pt idx="57">
                  <c:v>110.41850833529658</c:v>
                </c:pt>
                <c:pt idx="58">
                  <c:v>109.8387365078494</c:v>
                </c:pt>
                <c:pt idx="59">
                  <c:v>109.43902192113626</c:v>
                </c:pt>
                <c:pt idx="60">
                  <c:v>108.80676030267587</c:v>
                </c:pt>
                <c:pt idx="61">
                  <c:v>108.47045521731124</c:v>
                </c:pt>
                <c:pt idx="62">
                  <c:v>108.83920863931893</c:v>
                </c:pt>
                <c:pt idx="63">
                  <c:v>108.808985605198</c:v>
                </c:pt>
                <c:pt idx="64">
                  <c:v>109.08770439813298</c:v>
                </c:pt>
                <c:pt idx="65">
                  <c:v>109.53621494552337</c:v>
                </c:pt>
                <c:pt idx="66">
                  <c:v>109.76242520825465</c:v>
                </c:pt>
                <c:pt idx="67">
                  <c:v>109.51502359574224</c:v>
                </c:pt>
                <c:pt idx="68">
                  <c:v>108.97700636467064</c:v>
                </c:pt>
                <c:pt idx="69">
                  <c:v>108.77143796954773</c:v>
                </c:pt>
                <c:pt idx="70">
                  <c:v>108.49507252613775</c:v>
                </c:pt>
                <c:pt idx="71">
                  <c:v>108.16596481614675</c:v>
                </c:pt>
                <c:pt idx="72">
                  <c:v>108.78200062513883</c:v>
                </c:pt>
                <c:pt idx="73">
                  <c:v>108.66868888506018</c:v>
                </c:pt>
                <c:pt idx="74">
                  <c:v>108.67971976261761</c:v>
                </c:pt>
                <c:pt idx="75">
                  <c:v>108.9679956232622</c:v>
                </c:pt>
                <c:pt idx="76">
                  <c:v>109.13257082154777</c:v>
                </c:pt>
                <c:pt idx="77">
                  <c:v>109.92251298655795</c:v>
                </c:pt>
                <c:pt idx="78">
                  <c:v>109.8735611812272</c:v>
                </c:pt>
                <c:pt idx="79">
                  <c:v>109.49584735413325</c:v>
                </c:pt>
                <c:pt idx="80">
                  <c:v>109.70560673662628</c:v>
                </c:pt>
                <c:pt idx="81">
                  <c:v>110.04325525853341</c:v>
                </c:pt>
                <c:pt idx="82">
                  <c:v>109.87597028608261</c:v>
                </c:pt>
                <c:pt idx="83">
                  <c:v>109.9154385675911</c:v>
                </c:pt>
                <c:pt idx="84">
                  <c:v>110.70897281015884</c:v>
                </c:pt>
                <c:pt idx="85">
                  <c:v>110.79622271032544</c:v>
                </c:pt>
                <c:pt idx="86">
                  <c:v>111.23993560663379</c:v>
                </c:pt>
                <c:pt idx="87">
                  <c:v>111.80913946812142</c:v>
                </c:pt>
                <c:pt idx="88">
                  <c:v>111.83410642315907</c:v>
                </c:pt>
                <c:pt idx="89">
                  <c:v>112.05600864389123</c:v>
                </c:pt>
                <c:pt idx="90">
                  <c:v>112.15160522955736</c:v>
                </c:pt>
                <c:pt idx="91">
                  <c:v>112.39008683905645</c:v>
                </c:pt>
                <c:pt idx="92">
                  <c:v>112.66448807193245</c:v>
                </c:pt>
                <c:pt idx="93">
                  <c:v>113.3308039251983</c:v>
                </c:pt>
                <c:pt idx="94">
                  <c:v>113.30485576147267</c:v>
                </c:pt>
                <c:pt idx="95">
                  <c:v>113.0716732151637</c:v>
                </c:pt>
              </c:numCache>
            </c:numRef>
          </c:val>
          <c:smooth val="0"/>
        </c:ser>
        <c:ser>
          <c:idx val="1"/>
          <c:order val="1"/>
          <c:tx>
            <c:v>Geometric Young</c:v>
          </c:tx>
          <c:spPr>
            <a:ln w="44450" cap="rnd" cmpd="sng">
              <a:solidFill>
                <a:srgbClr val="C00000"/>
              </a:solidFill>
              <a:prstDash val="sysDot"/>
              <a:round/>
            </a:ln>
            <a:effectLst/>
          </c:spPr>
          <c:marker>
            <c:symbol val="none"/>
          </c:marker>
          <c:cat>
            <c:strRef>
              <c:f>'overall FD'!$A$2:$A$97</c:f>
              <c:strCache>
                <c:ptCount val="96"/>
                <c:pt idx="0">
                  <c:v>201001</c:v>
                </c:pt>
                <c:pt idx="1">
                  <c:v>201002</c:v>
                </c:pt>
                <c:pt idx="2">
                  <c:v>201003</c:v>
                </c:pt>
                <c:pt idx="3">
                  <c:v>201004</c:v>
                </c:pt>
                <c:pt idx="4">
                  <c:v>201005</c:v>
                </c:pt>
                <c:pt idx="5">
                  <c:v>201006</c:v>
                </c:pt>
                <c:pt idx="6">
                  <c:v>201007</c:v>
                </c:pt>
                <c:pt idx="7">
                  <c:v>201008</c:v>
                </c:pt>
                <c:pt idx="8">
                  <c:v>201009</c:v>
                </c:pt>
                <c:pt idx="9">
                  <c:v>201010</c:v>
                </c:pt>
                <c:pt idx="10">
                  <c:v>201011</c:v>
                </c:pt>
                <c:pt idx="11">
                  <c:v>201012</c:v>
                </c:pt>
                <c:pt idx="12">
                  <c:v>201101</c:v>
                </c:pt>
                <c:pt idx="13">
                  <c:v>201102</c:v>
                </c:pt>
                <c:pt idx="14">
                  <c:v>201103</c:v>
                </c:pt>
                <c:pt idx="15">
                  <c:v>201104</c:v>
                </c:pt>
                <c:pt idx="16">
                  <c:v>201105</c:v>
                </c:pt>
                <c:pt idx="17">
                  <c:v>201106</c:v>
                </c:pt>
                <c:pt idx="18">
                  <c:v>201107</c:v>
                </c:pt>
                <c:pt idx="19">
                  <c:v>201108</c:v>
                </c:pt>
                <c:pt idx="20">
                  <c:v>201109</c:v>
                </c:pt>
                <c:pt idx="21">
                  <c:v>201110</c:v>
                </c:pt>
                <c:pt idx="22">
                  <c:v>201111</c:v>
                </c:pt>
                <c:pt idx="23">
                  <c:v>201112</c:v>
                </c:pt>
                <c:pt idx="24">
                  <c:v>201201</c:v>
                </c:pt>
                <c:pt idx="25">
                  <c:v>201202</c:v>
                </c:pt>
                <c:pt idx="26">
                  <c:v>201203</c:v>
                </c:pt>
                <c:pt idx="27">
                  <c:v>201204</c:v>
                </c:pt>
                <c:pt idx="28">
                  <c:v>201205</c:v>
                </c:pt>
                <c:pt idx="29">
                  <c:v>201206</c:v>
                </c:pt>
                <c:pt idx="30">
                  <c:v>201207</c:v>
                </c:pt>
                <c:pt idx="31">
                  <c:v>201208</c:v>
                </c:pt>
                <c:pt idx="32">
                  <c:v>201209</c:v>
                </c:pt>
                <c:pt idx="33">
                  <c:v>201210</c:v>
                </c:pt>
                <c:pt idx="34">
                  <c:v>201211</c:v>
                </c:pt>
                <c:pt idx="35">
                  <c:v>201212</c:v>
                </c:pt>
                <c:pt idx="36">
                  <c:v>201301</c:v>
                </c:pt>
                <c:pt idx="37">
                  <c:v>201302</c:v>
                </c:pt>
                <c:pt idx="38">
                  <c:v>201303</c:v>
                </c:pt>
                <c:pt idx="39">
                  <c:v>201304</c:v>
                </c:pt>
                <c:pt idx="40">
                  <c:v>201305</c:v>
                </c:pt>
                <c:pt idx="41">
                  <c:v>201306</c:v>
                </c:pt>
                <c:pt idx="42">
                  <c:v>201307</c:v>
                </c:pt>
                <c:pt idx="43">
                  <c:v>201308</c:v>
                </c:pt>
                <c:pt idx="44">
                  <c:v>201309</c:v>
                </c:pt>
                <c:pt idx="45">
                  <c:v>201310</c:v>
                </c:pt>
                <c:pt idx="46">
                  <c:v>201311</c:v>
                </c:pt>
                <c:pt idx="47">
                  <c:v>201312</c:v>
                </c:pt>
                <c:pt idx="48">
                  <c:v>201401</c:v>
                </c:pt>
                <c:pt idx="49">
                  <c:v>201402</c:v>
                </c:pt>
                <c:pt idx="50">
                  <c:v>201403</c:v>
                </c:pt>
                <c:pt idx="51">
                  <c:v>201404</c:v>
                </c:pt>
                <c:pt idx="52">
                  <c:v>201405</c:v>
                </c:pt>
                <c:pt idx="53">
                  <c:v>201406</c:v>
                </c:pt>
                <c:pt idx="54">
                  <c:v>201407</c:v>
                </c:pt>
                <c:pt idx="55">
                  <c:v>201408</c:v>
                </c:pt>
                <c:pt idx="56">
                  <c:v>201409</c:v>
                </c:pt>
                <c:pt idx="57">
                  <c:v>201410</c:v>
                </c:pt>
                <c:pt idx="58">
                  <c:v>201411</c:v>
                </c:pt>
                <c:pt idx="59">
                  <c:v>201412</c:v>
                </c:pt>
                <c:pt idx="60">
                  <c:v>201501</c:v>
                </c:pt>
                <c:pt idx="61">
                  <c:v>201502</c:v>
                </c:pt>
                <c:pt idx="62">
                  <c:v>201503</c:v>
                </c:pt>
                <c:pt idx="63">
                  <c:v>201504</c:v>
                </c:pt>
                <c:pt idx="64">
                  <c:v>201505</c:v>
                </c:pt>
                <c:pt idx="65">
                  <c:v>201506</c:v>
                </c:pt>
                <c:pt idx="66">
                  <c:v>201507</c:v>
                </c:pt>
                <c:pt idx="67">
                  <c:v>201508</c:v>
                </c:pt>
                <c:pt idx="68">
                  <c:v>201509</c:v>
                </c:pt>
                <c:pt idx="69">
                  <c:v>201510</c:v>
                </c:pt>
                <c:pt idx="70">
                  <c:v>201511</c:v>
                </c:pt>
                <c:pt idx="71">
                  <c:v>201512</c:v>
                </c:pt>
                <c:pt idx="72">
                  <c:v>201601</c:v>
                </c:pt>
                <c:pt idx="73">
                  <c:v>201602</c:v>
                </c:pt>
                <c:pt idx="74">
                  <c:v>201603</c:v>
                </c:pt>
                <c:pt idx="75">
                  <c:v>201604</c:v>
                </c:pt>
                <c:pt idx="76">
                  <c:v>201605</c:v>
                </c:pt>
                <c:pt idx="77">
                  <c:v>201606</c:v>
                </c:pt>
                <c:pt idx="78">
                  <c:v>201607</c:v>
                </c:pt>
                <c:pt idx="79">
                  <c:v>201608</c:v>
                </c:pt>
                <c:pt idx="80">
                  <c:v>201609</c:v>
                </c:pt>
                <c:pt idx="81">
                  <c:v>201610</c:v>
                </c:pt>
                <c:pt idx="82">
                  <c:v>201611</c:v>
                </c:pt>
                <c:pt idx="83">
                  <c:v>201612</c:v>
                </c:pt>
                <c:pt idx="84">
                  <c:v>201701</c:v>
                </c:pt>
                <c:pt idx="85">
                  <c:v>201702</c:v>
                </c:pt>
                <c:pt idx="86">
                  <c:v>201703</c:v>
                </c:pt>
                <c:pt idx="87">
                  <c:v>201704</c:v>
                </c:pt>
                <c:pt idx="88">
                  <c:v>201705</c:v>
                </c:pt>
                <c:pt idx="89">
                  <c:v>201706</c:v>
                </c:pt>
                <c:pt idx="90">
                  <c:v>201707</c:v>
                </c:pt>
                <c:pt idx="91">
                  <c:v>201708</c:v>
                </c:pt>
                <c:pt idx="92">
                  <c:v>201709</c:v>
                </c:pt>
                <c:pt idx="93">
                  <c:v>201710</c:v>
                </c:pt>
                <c:pt idx="94">
                  <c:v>201711</c:v>
                </c:pt>
                <c:pt idx="95">
                  <c:v>201712</c:v>
                </c:pt>
              </c:strCache>
            </c:strRef>
          </c:cat>
          <c:val>
            <c:numRef>
              <c:f>'overall FD'!$C$2:$C$97</c:f>
              <c:numCache>
                <c:formatCode>General</c:formatCode>
                <c:ptCount val="96"/>
                <c:pt idx="0">
                  <c:v>100</c:v>
                </c:pt>
                <c:pt idx="1">
                  <c:v>99.919672768926574</c:v>
                </c:pt>
                <c:pt idx="2">
                  <c:v>99.877175771170869</c:v>
                </c:pt>
                <c:pt idx="3">
                  <c:v>100.48094793010942</c:v>
                </c:pt>
                <c:pt idx="4">
                  <c:v>100.81288023857094</c:v>
                </c:pt>
                <c:pt idx="5">
                  <c:v>100.13117645136042</c:v>
                </c:pt>
                <c:pt idx="6">
                  <c:v>100.45499402189029</c:v>
                </c:pt>
                <c:pt idx="7">
                  <c:v>100.57310435452177</c:v>
                </c:pt>
                <c:pt idx="8">
                  <c:v>100.57443014859604</c:v>
                </c:pt>
                <c:pt idx="9">
                  <c:v>100.93289526513853</c:v>
                </c:pt>
                <c:pt idx="10">
                  <c:v>101.15258006342027</c:v>
                </c:pt>
                <c:pt idx="11">
                  <c:v>101.20616726616474</c:v>
                </c:pt>
                <c:pt idx="12">
                  <c:v>101.67673896411652</c:v>
                </c:pt>
                <c:pt idx="13">
                  <c:v>102.29973911185606</c:v>
                </c:pt>
                <c:pt idx="14">
                  <c:v>103.28776944091507</c:v>
                </c:pt>
                <c:pt idx="15">
                  <c:v>103.79808948873735</c:v>
                </c:pt>
                <c:pt idx="16">
                  <c:v>103.96014856427624</c:v>
                </c:pt>
                <c:pt idx="17">
                  <c:v>104.07619607966667</c:v>
                </c:pt>
                <c:pt idx="18">
                  <c:v>103.99423245375195</c:v>
                </c:pt>
                <c:pt idx="19">
                  <c:v>104.28649806489352</c:v>
                </c:pt>
                <c:pt idx="20">
                  <c:v>104.44251253053481</c:v>
                </c:pt>
                <c:pt idx="21">
                  <c:v>104.06971416589893</c:v>
                </c:pt>
                <c:pt idx="22">
                  <c:v>104.28021289279245</c:v>
                </c:pt>
                <c:pt idx="23">
                  <c:v>103.80798902431492</c:v>
                </c:pt>
                <c:pt idx="24">
                  <c:v>104.54881319278103</c:v>
                </c:pt>
                <c:pt idx="25">
                  <c:v>105.03160394868522</c:v>
                </c:pt>
                <c:pt idx="26">
                  <c:v>105.62466228896815</c:v>
                </c:pt>
                <c:pt idx="27">
                  <c:v>105.93999186618115</c:v>
                </c:pt>
                <c:pt idx="28">
                  <c:v>105.60208556032417</c:v>
                </c:pt>
                <c:pt idx="29">
                  <c:v>105.36248681752622</c:v>
                </c:pt>
                <c:pt idx="30">
                  <c:v>105.08831566569272</c:v>
                </c:pt>
                <c:pt idx="31">
                  <c:v>105.3352511917473</c:v>
                </c:pt>
                <c:pt idx="32">
                  <c:v>105.76485608223935</c:v>
                </c:pt>
                <c:pt idx="33">
                  <c:v>105.95125884286851</c:v>
                </c:pt>
                <c:pt idx="34">
                  <c:v>105.66669011791134</c:v>
                </c:pt>
                <c:pt idx="35">
                  <c:v>105.50178514181724</c:v>
                </c:pt>
                <c:pt idx="36">
                  <c:v>105.52260001140122</c:v>
                </c:pt>
                <c:pt idx="37">
                  <c:v>105.83987322888275</c:v>
                </c:pt>
                <c:pt idx="38">
                  <c:v>106.31349884586926</c:v>
                </c:pt>
                <c:pt idx="39">
                  <c:v>106.25956674888438</c:v>
                </c:pt>
                <c:pt idx="40">
                  <c:v>105.86914973093249</c:v>
                </c:pt>
                <c:pt idx="41">
                  <c:v>106.24158664503733</c:v>
                </c:pt>
                <c:pt idx="42">
                  <c:v>106.41995134407301</c:v>
                </c:pt>
                <c:pt idx="43">
                  <c:v>106.44873680920112</c:v>
                </c:pt>
                <c:pt idx="44">
                  <c:v>106.24623738751386</c:v>
                </c:pt>
                <c:pt idx="45">
                  <c:v>106.65014808387804</c:v>
                </c:pt>
                <c:pt idx="46">
                  <c:v>106.19132026012676</c:v>
                </c:pt>
                <c:pt idx="47">
                  <c:v>105.95354529086522</c:v>
                </c:pt>
                <c:pt idx="48">
                  <c:v>106.24002875239395</c:v>
                </c:pt>
                <c:pt idx="49">
                  <c:v>106.64428678428666</c:v>
                </c:pt>
                <c:pt idx="50">
                  <c:v>107.28857523414268</c:v>
                </c:pt>
                <c:pt idx="51">
                  <c:v>107.43165241800565</c:v>
                </c:pt>
                <c:pt idx="52">
                  <c:v>107.51442121780514</c:v>
                </c:pt>
                <c:pt idx="53">
                  <c:v>107.49647151350554</c:v>
                </c:pt>
                <c:pt idx="54">
                  <c:v>107.80600358891363</c:v>
                </c:pt>
                <c:pt idx="55">
                  <c:v>107.66275291238048</c:v>
                </c:pt>
                <c:pt idx="56">
                  <c:v>107.12435870865207</c:v>
                </c:pt>
                <c:pt idx="57">
                  <c:v>107.4722557606547</c:v>
                </c:pt>
                <c:pt idx="58">
                  <c:v>106.8458210049551</c:v>
                </c:pt>
                <c:pt idx="59">
                  <c:v>106.3346575943155</c:v>
                </c:pt>
                <c:pt idx="60">
                  <c:v>105.76556970018852</c:v>
                </c:pt>
                <c:pt idx="61">
                  <c:v>105.39273458403761</c:v>
                </c:pt>
                <c:pt idx="62">
                  <c:v>105.74639546628613</c:v>
                </c:pt>
                <c:pt idx="63">
                  <c:v>105.74373395452137</c:v>
                </c:pt>
                <c:pt idx="64">
                  <c:v>105.99194294850294</c:v>
                </c:pt>
                <c:pt idx="65">
                  <c:v>106.33773175761453</c:v>
                </c:pt>
                <c:pt idx="66">
                  <c:v>106.51022220864515</c:v>
                </c:pt>
                <c:pt idx="67">
                  <c:v>106.16875889853313</c:v>
                </c:pt>
                <c:pt idx="68">
                  <c:v>105.59243464395554</c:v>
                </c:pt>
                <c:pt idx="69">
                  <c:v>105.16058500477489</c:v>
                </c:pt>
                <c:pt idx="70">
                  <c:v>104.86110075522734</c:v>
                </c:pt>
                <c:pt idx="71">
                  <c:v>104.45062944155245</c:v>
                </c:pt>
                <c:pt idx="72">
                  <c:v>105.00298981503688</c:v>
                </c:pt>
                <c:pt idx="73">
                  <c:v>104.73606557447395</c:v>
                </c:pt>
                <c:pt idx="74">
                  <c:v>104.79583259572513</c:v>
                </c:pt>
                <c:pt idx="75">
                  <c:v>105.06473020582504</c:v>
                </c:pt>
                <c:pt idx="76">
                  <c:v>105.24595704035019</c:v>
                </c:pt>
                <c:pt idx="77">
                  <c:v>105.96740129862509</c:v>
                </c:pt>
                <c:pt idx="78">
                  <c:v>105.84752486440732</c:v>
                </c:pt>
                <c:pt idx="79">
                  <c:v>105.40906231361426</c:v>
                </c:pt>
                <c:pt idx="80">
                  <c:v>105.67756045453133</c:v>
                </c:pt>
                <c:pt idx="81">
                  <c:v>105.97577652752693</c:v>
                </c:pt>
                <c:pt idx="82">
                  <c:v>105.81231376271541</c:v>
                </c:pt>
                <c:pt idx="83">
                  <c:v>105.71792437071403</c:v>
                </c:pt>
                <c:pt idx="84">
                  <c:v>106.53527555283149</c:v>
                </c:pt>
                <c:pt idx="85">
                  <c:v>106.61072785118604</c:v>
                </c:pt>
                <c:pt idx="86">
                  <c:v>106.95326171850972</c:v>
                </c:pt>
                <c:pt idx="87">
                  <c:v>107.41790117259615</c:v>
                </c:pt>
                <c:pt idx="88">
                  <c:v>107.36987147214373</c:v>
                </c:pt>
                <c:pt idx="89">
                  <c:v>107.6073086776095</c:v>
                </c:pt>
                <c:pt idx="90">
                  <c:v>107.49845856079111</c:v>
                </c:pt>
                <c:pt idx="91">
                  <c:v>107.70383617630317</c:v>
                </c:pt>
                <c:pt idx="92">
                  <c:v>107.97963971186171</c:v>
                </c:pt>
                <c:pt idx="93">
                  <c:v>108.45761324657374</c:v>
                </c:pt>
                <c:pt idx="94">
                  <c:v>108.5410797825546</c:v>
                </c:pt>
                <c:pt idx="95">
                  <c:v>108.27462795347054</c:v>
                </c:pt>
              </c:numCache>
            </c:numRef>
          </c:val>
          <c:smooth val="0"/>
        </c:ser>
        <c:dLbls>
          <c:showLegendKey val="0"/>
          <c:showVal val="0"/>
          <c:showCatName val="0"/>
          <c:showSerName val="0"/>
          <c:showPercent val="0"/>
          <c:showBubbleSize val="0"/>
        </c:dLbls>
        <c:smooth val="0"/>
        <c:axId val="-889423024"/>
        <c:axId val="-889422480"/>
      </c:lineChart>
      <c:catAx>
        <c:axId val="-88942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9422480"/>
        <c:crosses val="autoZero"/>
        <c:auto val="1"/>
        <c:lblAlgn val="ctr"/>
        <c:lblOffset val="100"/>
        <c:tickLblSkip val="6"/>
        <c:noMultiLvlLbl val="0"/>
      </c:catAx>
      <c:valAx>
        <c:axId val="-889422480"/>
        <c:scaling>
          <c:orientation val="minMax"/>
          <c:max val="116"/>
          <c:min val="98"/>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94230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379520268299795E-2"/>
          <c:y val="5.7216644350169134E-2"/>
          <c:w val="0.91589503135024786"/>
          <c:h val="0.6121758409762954"/>
        </c:manualLayout>
      </c:layout>
      <c:lineChart>
        <c:grouping val="standard"/>
        <c:varyColors val="0"/>
        <c:ser>
          <c:idx val="0"/>
          <c:order val="0"/>
          <c:tx>
            <c:v>Young (current methodology)</c:v>
          </c:tx>
          <c:spPr>
            <a:ln w="44450" cap="rnd">
              <a:solidFill>
                <a:srgbClr val="002060"/>
              </a:solidFill>
              <a:round/>
            </a:ln>
            <a:effectLst/>
          </c:spPr>
          <c:marker>
            <c:symbol val="none"/>
          </c:marker>
          <c:cat>
            <c:strRef>
              <c:f>'FD less trade and finance'!$A$2:$A$97</c:f>
              <c:strCache>
                <c:ptCount val="96"/>
                <c:pt idx="0">
                  <c:v>201001</c:v>
                </c:pt>
                <c:pt idx="1">
                  <c:v>201002</c:v>
                </c:pt>
                <c:pt idx="2">
                  <c:v>201003</c:v>
                </c:pt>
                <c:pt idx="3">
                  <c:v>201004</c:v>
                </c:pt>
                <c:pt idx="4">
                  <c:v>201005</c:v>
                </c:pt>
                <c:pt idx="5">
                  <c:v>201006</c:v>
                </c:pt>
                <c:pt idx="6">
                  <c:v>201007</c:v>
                </c:pt>
                <c:pt idx="7">
                  <c:v>201008</c:v>
                </c:pt>
                <c:pt idx="8">
                  <c:v>201009</c:v>
                </c:pt>
                <c:pt idx="9">
                  <c:v>201010</c:v>
                </c:pt>
                <c:pt idx="10">
                  <c:v>201011</c:v>
                </c:pt>
                <c:pt idx="11">
                  <c:v>201012</c:v>
                </c:pt>
                <c:pt idx="12">
                  <c:v>201101</c:v>
                </c:pt>
                <c:pt idx="13">
                  <c:v>201102</c:v>
                </c:pt>
                <c:pt idx="14">
                  <c:v>201103</c:v>
                </c:pt>
                <c:pt idx="15">
                  <c:v>201104</c:v>
                </c:pt>
                <c:pt idx="16">
                  <c:v>201105</c:v>
                </c:pt>
                <c:pt idx="17">
                  <c:v>201106</c:v>
                </c:pt>
                <c:pt idx="18">
                  <c:v>201107</c:v>
                </c:pt>
                <c:pt idx="19">
                  <c:v>201108</c:v>
                </c:pt>
                <c:pt idx="20">
                  <c:v>201109</c:v>
                </c:pt>
                <c:pt idx="21">
                  <c:v>201110</c:v>
                </c:pt>
                <c:pt idx="22">
                  <c:v>201111</c:v>
                </c:pt>
                <c:pt idx="23">
                  <c:v>201112</c:v>
                </c:pt>
                <c:pt idx="24">
                  <c:v>201201</c:v>
                </c:pt>
                <c:pt idx="25">
                  <c:v>201202</c:v>
                </c:pt>
                <c:pt idx="26">
                  <c:v>201203</c:v>
                </c:pt>
                <c:pt idx="27">
                  <c:v>201204</c:v>
                </c:pt>
                <c:pt idx="28">
                  <c:v>201205</c:v>
                </c:pt>
                <c:pt idx="29">
                  <c:v>201206</c:v>
                </c:pt>
                <c:pt idx="30">
                  <c:v>201207</c:v>
                </c:pt>
                <c:pt idx="31">
                  <c:v>201208</c:v>
                </c:pt>
                <c:pt idx="32">
                  <c:v>201209</c:v>
                </c:pt>
                <c:pt idx="33">
                  <c:v>201210</c:v>
                </c:pt>
                <c:pt idx="34">
                  <c:v>201211</c:v>
                </c:pt>
                <c:pt idx="35">
                  <c:v>201212</c:v>
                </c:pt>
                <c:pt idx="36">
                  <c:v>201301</c:v>
                </c:pt>
                <c:pt idx="37">
                  <c:v>201302</c:v>
                </c:pt>
                <c:pt idx="38">
                  <c:v>201303</c:v>
                </c:pt>
                <c:pt idx="39">
                  <c:v>201304</c:v>
                </c:pt>
                <c:pt idx="40">
                  <c:v>201305</c:v>
                </c:pt>
                <c:pt idx="41">
                  <c:v>201306</c:v>
                </c:pt>
                <c:pt idx="42">
                  <c:v>201307</c:v>
                </c:pt>
                <c:pt idx="43">
                  <c:v>201308</c:v>
                </c:pt>
                <c:pt idx="44">
                  <c:v>201309</c:v>
                </c:pt>
                <c:pt idx="45">
                  <c:v>201310</c:v>
                </c:pt>
                <c:pt idx="46">
                  <c:v>201311</c:v>
                </c:pt>
                <c:pt idx="47">
                  <c:v>201312</c:v>
                </c:pt>
                <c:pt idx="48">
                  <c:v>201401</c:v>
                </c:pt>
                <c:pt idx="49">
                  <c:v>201402</c:v>
                </c:pt>
                <c:pt idx="50">
                  <c:v>201403</c:v>
                </c:pt>
                <c:pt idx="51">
                  <c:v>201404</c:v>
                </c:pt>
                <c:pt idx="52">
                  <c:v>201405</c:v>
                </c:pt>
                <c:pt idx="53">
                  <c:v>201406</c:v>
                </c:pt>
                <c:pt idx="54">
                  <c:v>201407</c:v>
                </c:pt>
                <c:pt idx="55">
                  <c:v>201408</c:v>
                </c:pt>
                <c:pt idx="56">
                  <c:v>201409</c:v>
                </c:pt>
                <c:pt idx="57">
                  <c:v>201410</c:v>
                </c:pt>
                <c:pt idx="58">
                  <c:v>201411</c:v>
                </c:pt>
                <c:pt idx="59">
                  <c:v>201412</c:v>
                </c:pt>
                <c:pt idx="60">
                  <c:v>201501</c:v>
                </c:pt>
                <c:pt idx="61">
                  <c:v>201502</c:v>
                </c:pt>
                <c:pt idx="62">
                  <c:v>201503</c:v>
                </c:pt>
                <c:pt idx="63">
                  <c:v>201504</c:v>
                </c:pt>
                <c:pt idx="64">
                  <c:v>201505</c:v>
                </c:pt>
                <c:pt idx="65">
                  <c:v>201506</c:v>
                </c:pt>
                <c:pt idx="66">
                  <c:v>201507</c:v>
                </c:pt>
                <c:pt idx="67">
                  <c:v>201508</c:v>
                </c:pt>
                <c:pt idx="68">
                  <c:v>201509</c:v>
                </c:pt>
                <c:pt idx="69">
                  <c:v>201510</c:v>
                </c:pt>
                <c:pt idx="70">
                  <c:v>201511</c:v>
                </c:pt>
                <c:pt idx="71">
                  <c:v>201512</c:v>
                </c:pt>
                <c:pt idx="72">
                  <c:v>201601</c:v>
                </c:pt>
                <c:pt idx="73">
                  <c:v>201602</c:v>
                </c:pt>
                <c:pt idx="74">
                  <c:v>201603</c:v>
                </c:pt>
                <c:pt idx="75">
                  <c:v>201604</c:v>
                </c:pt>
                <c:pt idx="76">
                  <c:v>201605</c:v>
                </c:pt>
                <c:pt idx="77">
                  <c:v>201606</c:v>
                </c:pt>
                <c:pt idx="78">
                  <c:v>201607</c:v>
                </c:pt>
                <c:pt idx="79">
                  <c:v>201608</c:v>
                </c:pt>
                <c:pt idx="80">
                  <c:v>201609</c:v>
                </c:pt>
                <c:pt idx="81">
                  <c:v>201610</c:v>
                </c:pt>
                <c:pt idx="82">
                  <c:v>201611</c:v>
                </c:pt>
                <c:pt idx="83">
                  <c:v>201612</c:v>
                </c:pt>
                <c:pt idx="84">
                  <c:v>201701</c:v>
                </c:pt>
                <c:pt idx="85">
                  <c:v>201702</c:v>
                </c:pt>
                <c:pt idx="86">
                  <c:v>201703</c:v>
                </c:pt>
                <c:pt idx="87">
                  <c:v>201704</c:v>
                </c:pt>
                <c:pt idx="88">
                  <c:v>201705</c:v>
                </c:pt>
                <c:pt idx="89">
                  <c:v>201706</c:v>
                </c:pt>
                <c:pt idx="90">
                  <c:v>201707</c:v>
                </c:pt>
                <c:pt idx="91">
                  <c:v>201708</c:v>
                </c:pt>
                <c:pt idx="92">
                  <c:v>201709</c:v>
                </c:pt>
                <c:pt idx="93">
                  <c:v>201710</c:v>
                </c:pt>
                <c:pt idx="94">
                  <c:v>201711</c:v>
                </c:pt>
                <c:pt idx="95">
                  <c:v>201712</c:v>
                </c:pt>
              </c:strCache>
            </c:strRef>
          </c:cat>
          <c:val>
            <c:numRef>
              <c:f>'FD less trade and finance'!$B$2:$B$97</c:f>
              <c:numCache>
                <c:formatCode>General</c:formatCode>
                <c:ptCount val="96"/>
                <c:pt idx="0">
                  <c:v>100</c:v>
                </c:pt>
                <c:pt idx="1">
                  <c:v>99.837925029353244</c:v>
                </c:pt>
                <c:pt idx="2">
                  <c:v>100.44604898485603</c:v>
                </c:pt>
                <c:pt idx="3">
                  <c:v>100.72879967277511</c:v>
                </c:pt>
                <c:pt idx="4">
                  <c:v>100.78827195259866</c:v>
                </c:pt>
                <c:pt idx="5">
                  <c:v>100.67259062658832</c:v>
                </c:pt>
                <c:pt idx="6">
                  <c:v>100.90521695547626</c:v>
                </c:pt>
                <c:pt idx="7">
                  <c:v>101.08643741270072</c:v>
                </c:pt>
                <c:pt idx="8">
                  <c:v>101.12320447437369</c:v>
                </c:pt>
                <c:pt idx="9">
                  <c:v>101.67697658520572</c:v>
                </c:pt>
                <c:pt idx="10">
                  <c:v>101.91990742054436</c:v>
                </c:pt>
                <c:pt idx="11">
                  <c:v>102.19415134278155</c:v>
                </c:pt>
                <c:pt idx="12">
                  <c:v>103.21688194397341</c:v>
                </c:pt>
                <c:pt idx="13">
                  <c:v>103.93974876094418</c:v>
                </c:pt>
                <c:pt idx="14">
                  <c:v>104.77623772754499</c:v>
                </c:pt>
                <c:pt idx="15">
                  <c:v>105.52911501160462</c:v>
                </c:pt>
                <c:pt idx="16">
                  <c:v>105.82120286118925</c:v>
                </c:pt>
                <c:pt idx="17">
                  <c:v>105.71039325619309</c:v>
                </c:pt>
                <c:pt idx="18">
                  <c:v>106.06321072861546</c:v>
                </c:pt>
                <c:pt idx="19">
                  <c:v>106.01870405314756</c:v>
                </c:pt>
                <c:pt idx="20">
                  <c:v>106.20422321265904</c:v>
                </c:pt>
                <c:pt idx="21">
                  <c:v>106.11705446277216</c:v>
                </c:pt>
                <c:pt idx="22">
                  <c:v>106.1806572761538</c:v>
                </c:pt>
                <c:pt idx="23">
                  <c:v>105.93557089540715</c:v>
                </c:pt>
                <c:pt idx="24">
                  <c:v>106.38399432226763</c:v>
                </c:pt>
                <c:pt idx="25">
                  <c:v>106.73300766283567</c:v>
                </c:pt>
                <c:pt idx="26">
                  <c:v>107.39521866671484</c:v>
                </c:pt>
                <c:pt idx="27">
                  <c:v>107.51150816524283</c:v>
                </c:pt>
                <c:pt idx="28">
                  <c:v>107.19585641466476</c:v>
                </c:pt>
                <c:pt idx="29">
                  <c:v>106.91978775565748</c:v>
                </c:pt>
                <c:pt idx="30">
                  <c:v>107.14600687954045</c:v>
                </c:pt>
                <c:pt idx="31">
                  <c:v>107.7726414665281</c:v>
                </c:pt>
                <c:pt idx="32">
                  <c:v>108.07984003392723</c:v>
                </c:pt>
                <c:pt idx="33">
                  <c:v>108.06061998860912</c:v>
                </c:pt>
                <c:pt idx="34">
                  <c:v>107.51885693294203</c:v>
                </c:pt>
                <c:pt idx="35">
                  <c:v>107.4348594598145</c:v>
                </c:pt>
                <c:pt idx="36">
                  <c:v>108.0081984647023</c:v>
                </c:pt>
                <c:pt idx="37">
                  <c:v>108.57039948915573</c:v>
                </c:pt>
                <c:pt idx="38">
                  <c:v>108.78173139152084</c:v>
                </c:pt>
                <c:pt idx="39">
                  <c:v>108.47434805747902</c:v>
                </c:pt>
                <c:pt idx="40">
                  <c:v>108.61417019866478</c:v>
                </c:pt>
                <c:pt idx="41">
                  <c:v>108.89852490584705</c:v>
                </c:pt>
                <c:pt idx="42">
                  <c:v>109.11341360484825</c:v>
                </c:pt>
                <c:pt idx="43">
                  <c:v>109.17330718329845</c:v>
                </c:pt>
                <c:pt idx="44">
                  <c:v>109.04807865442342</c:v>
                </c:pt>
                <c:pt idx="45">
                  <c:v>109.11210831191974</c:v>
                </c:pt>
                <c:pt idx="46">
                  <c:v>108.80986383544889</c:v>
                </c:pt>
                <c:pt idx="47">
                  <c:v>109.0385161159129</c:v>
                </c:pt>
                <c:pt idx="48">
                  <c:v>109.64974989260514</c:v>
                </c:pt>
                <c:pt idx="49">
                  <c:v>109.9449166866461</c:v>
                </c:pt>
                <c:pt idx="50">
                  <c:v>110.44840993746445</c:v>
                </c:pt>
                <c:pt idx="51">
                  <c:v>110.90087296090419</c:v>
                </c:pt>
                <c:pt idx="52">
                  <c:v>110.8782620847371</c:v>
                </c:pt>
                <c:pt idx="53">
                  <c:v>111.14854698813011</c:v>
                </c:pt>
                <c:pt idx="54">
                  <c:v>111.1748160507812</c:v>
                </c:pt>
                <c:pt idx="55">
                  <c:v>111.22072687237043</c:v>
                </c:pt>
                <c:pt idx="56">
                  <c:v>110.86076298017845</c:v>
                </c:pt>
                <c:pt idx="57">
                  <c:v>110.5760920618234</c:v>
                </c:pt>
                <c:pt idx="58">
                  <c:v>109.99742439802912</c:v>
                </c:pt>
                <c:pt idx="59">
                  <c:v>109.27423133882743</c:v>
                </c:pt>
                <c:pt idx="60">
                  <c:v>108.51479701241394</c:v>
                </c:pt>
                <c:pt idx="61">
                  <c:v>108.4873681807948</c:v>
                </c:pt>
                <c:pt idx="62">
                  <c:v>108.71192970138375</c:v>
                </c:pt>
                <c:pt idx="63">
                  <c:v>108.548626785381</c:v>
                </c:pt>
                <c:pt idx="64">
                  <c:v>109.17892713375579</c:v>
                </c:pt>
                <c:pt idx="65">
                  <c:v>109.65691190200849</c:v>
                </c:pt>
                <c:pt idx="66">
                  <c:v>109.71669026640967</c:v>
                </c:pt>
                <c:pt idx="67">
                  <c:v>109.31186828066859</c:v>
                </c:pt>
                <c:pt idx="68">
                  <c:v>108.54771394580419</c:v>
                </c:pt>
                <c:pt idx="69">
                  <c:v>108.44768501836634</c:v>
                </c:pt>
                <c:pt idx="70">
                  <c:v>108.08323387763366</c:v>
                </c:pt>
                <c:pt idx="71">
                  <c:v>107.62918386113483</c:v>
                </c:pt>
                <c:pt idx="72">
                  <c:v>107.77253294867337</c:v>
                </c:pt>
                <c:pt idx="73">
                  <c:v>107.5947220910631</c:v>
                </c:pt>
                <c:pt idx="74">
                  <c:v>107.83819503252326</c:v>
                </c:pt>
                <c:pt idx="75">
                  <c:v>108.08779426815344</c:v>
                </c:pt>
                <c:pt idx="76">
                  <c:v>108.45884992292223</c:v>
                </c:pt>
                <c:pt idx="77">
                  <c:v>109.13476954435329</c:v>
                </c:pt>
                <c:pt idx="78">
                  <c:v>109.21996332572132</c:v>
                </c:pt>
                <c:pt idx="79">
                  <c:v>109.02698700399823</c:v>
                </c:pt>
                <c:pt idx="80">
                  <c:v>108.97836207180266</c:v>
                </c:pt>
                <c:pt idx="81">
                  <c:v>109.25505462265976</c:v>
                </c:pt>
                <c:pt idx="82">
                  <c:v>108.99286503933925</c:v>
                </c:pt>
                <c:pt idx="83">
                  <c:v>109.3567949431675</c:v>
                </c:pt>
                <c:pt idx="84">
                  <c:v>110.03084338046772</c:v>
                </c:pt>
                <c:pt idx="85">
                  <c:v>110.35965163344594</c:v>
                </c:pt>
                <c:pt idx="86">
                  <c:v>110.61848687772476</c:v>
                </c:pt>
                <c:pt idx="87">
                  <c:v>111.09918310878507</c:v>
                </c:pt>
                <c:pt idx="88">
                  <c:v>110.89123784838685</c:v>
                </c:pt>
                <c:pt idx="89">
                  <c:v>111.22065978888445</c:v>
                </c:pt>
                <c:pt idx="90">
                  <c:v>111.39780885370897</c:v>
                </c:pt>
                <c:pt idx="91">
                  <c:v>111.50269895147558</c:v>
                </c:pt>
                <c:pt idx="92">
                  <c:v>111.77662552999172</c:v>
                </c:pt>
                <c:pt idx="93">
                  <c:v>112.10214823199198</c:v>
                </c:pt>
                <c:pt idx="94">
                  <c:v>112.27417601574427</c:v>
                </c:pt>
                <c:pt idx="95">
                  <c:v>112.22448284286821</c:v>
                </c:pt>
              </c:numCache>
            </c:numRef>
          </c:val>
          <c:smooth val="0"/>
        </c:ser>
        <c:ser>
          <c:idx val="1"/>
          <c:order val="1"/>
          <c:tx>
            <c:v>Geometric Young</c:v>
          </c:tx>
          <c:spPr>
            <a:ln w="44450" cap="rnd" cmpd="sng">
              <a:solidFill>
                <a:srgbClr val="C00000"/>
              </a:solidFill>
              <a:prstDash val="sysDot"/>
              <a:round/>
            </a:ln>
            <a:effectLst/>
          </c:spPr>
          <c:marker>
            <c:symbol val="none"/>
          </c:marker>
          <c:cat>
            <c:strRef>
              <c:f>'FD less trade and finance'!$A$2:$A$97</c:f>
              <c:strCache>
                <c:ptCount val="96"/>
                <c:pt idx="0">
                  <c:v>201001</c:v>
                </c:pt>
                <c:pt idx="1">
                  <c:v>201002</c:v>
                </c:pt>
                <c:pt idx="2">
                  <c:v>201003</c:v>
                </c:pt>
                <c:pt idx="3">
                  <c:v>201004</c:v>
                </c:pt>
                <c:pt idx="4">
                  <c:v>201005</c:v>
                </c:pt>
                <c:pt idx="5">
                  <c:v>201006</c:v>
                </c:pt>
                <c:pt idx="6">
                  <c:v>201007</c:v>
                </c:pt>
                <c:pt idx="7">
                  <c:v>201008</c:v>
                </c:pt>
                <c:pt idx="8">
                  <c:v>201009</c:v>
                </c:pt>
                <c:pt idx="9">
                  <c:v>201010</c:v>
                </c:pt>
                <c:pt idx="10">
                  <c:v>201011</c:v>
                </c:pt>
                <c:pt idx="11">
                  <c:v>201012</c:v>
                </c:pt>
                <c:pt idx="12">
                  <c:v>201101</c:v>
                </c:pt>
                <c:pt idx="13">
                  <c:v>201102</c:v>
                </c:pt>
                <c:pt idx="14">
                  <c:v>201103</c:v>
                </c:pt>
                <c:pt idx="15">
                  <c:v>201104</c:v>
                </c:pt>
                <c:pt idx="16">
                  <c:v>201105</c:v>
                </c:pt>
                <c:pt idx="17">
                  <c:v>201106</c:v>
                </c:pt>
                <c:pt idx="18">
                  <c:v>201107</c:v>
                </c:pt>
                <c:pt idx="19">
                  <c:v>201108</c:v>
                </c:pt>
                <c:pt idx="20">
                  <c:v>201109</c:v>
                </c:pt>
                <c:pt idx="21">
                  <c:v>201110</c:v>
                </c:pt>
                <c:pt idx="22">
                  <c:v>201111</c:v>
                </c:pt>
                <c:pt idx="23">
                  <c:v>201112</c:v>
                </c:pt>
                <c:pt idx="24">
                  <c:v>201201</c:v>
                </c:pt>
                <c:pt idx="25">
                  <c:v>201202</c:v>
                </c:pt>
                <c:pt idx="26">
                  <c:v>201203</c:v>
                </c:pt>
                <c:pt idx="27">
                  <c:v>201204</c:v>
                </c:pt>
                <c:pt idx="28">
                  <c:v>201205</c:v>
                </c:pt>
                <c:pt idx="29">
                  <c:v>201206</c:v>
                </c:pt>
                <c:pt idx="30">
                  <c:v>201207</c:v>
                </c:pt>
                <c:pt idx="31">
                  <c:v>201208</c:v>
                </c:pt>
                <c:pt idx="32">
                  <c:v>201209</c:v>
                </c:pt>
                <c:pt idx="33">
                  <c:v>201210</c:v>
                </c:pt>
                <c:pt idx="34">
                  <c:v>201211</c:v>
                </c:pt>
                <c:pt idx="35">
                  <c:v>201212</c:v>
                </c:pt>
                <c:pt idx="36">
                  <c:v>201301</c:v>
                </c:pt>
                <c:pt idx="37">
                  <c:v>201302</c:v>
                </c:pt>
                <c:pt idx="38">
                  <c:v>201303</c:v>
                </c:pt>
                <c:pt idx="39">
                  <c:v>201304</c:v>
                </c:pt>
                <c:pt idx="40">
                  <c:v>201305</c:v>
                </c:pt>
                <c:pt idx="41">
                  <c:v>201306</c:v>
                </c:pt>
                <c:pt idx="42">
                  <c:v>201307</c:v>
                </c:pt>
                <c:pt idx="43">
                  <c:v>201308</c:v>
                </c:pt>
                <c:pt idx="44">
                  <c:v>201309</c:v>
                </c:pt>
                <c:pt idx="45">
                  <c:v>201310</c:v>
                </c:pt>
                <c:pt idx="46">
                  <c:v>201311</c:v>
                </c:pt>
                <c:pt idx="47">
                  <c:v>201312</c:v>
                </c:pt>
                <c:pt idx="48">
                  <c:v>201401</c:v>
                </c:pt>
                <c:pt idx="49">
                  <c:v>201402</c:v>
                </c:pt>
                <c:pt idx="50">
                  <c:v>201403</c:v>
                </c:pt>
                <c:pt idx="51">
                  <c:v>201404</c:v>
                </c:pt>
                <c:pt idx="52">
                  <c:v>201405</c:v>
                </c:pt>
                <c:pt idx="53">
                  <c:v>201406</c:v>
                </c:pt>
                <c:pt idx="54">
                  <c:v>201407</c:v>
                </c:pt>
                <c:pt idx="55">
                  <c:v>201408</c:v>
                </c:pt>
                <c:pt idx="56">
                  <c:v>201409</c:v>
                </c:pt>
                <c:pt idx="57">
                  <c:v>201410</c:v>
                </c:pt>
                <c:pt idx="58">
                  <c:v>201411</c:v>
                </c:pt>
                <c:pt idx="59">
                  <c:v>201412</c:v>
                </c:pt>
                <c:pt idx="60">
                  <c:v>201501</c:v>
                </c:pt>
                <c:pt idx="61">
                  <c:v>201502</c:v>
                </c:pt>
                <c:pt idx="62">
                  <c:v>201503</c:v>
                </c:pt>
                <c:pt idx="63">
                  <c:v>201504</c:v>
                </c:pt>
                <c:pt idx="64">
                  <c:v>201505</c:v>
                </c:pt>
                <c:pt idx="65">
                  <c:v>201506</c:v>
                </c:pt>
                <c:pt idx="66">
                  <c:v>201507</c:v>
                </c:pt>
                <c:pt idx="67">
                  <c:v>201508</c:v>
                </c:pt>
                <c:pt idx="68">
                  <c:v>201509</c:v>
                </c:pt>
                <c:pt idx="69">
                  <c:v>201510</c:v>
                </c:pt>
                <c:pt idx="70">
                  <c:v>201511</c:v>
                </c:pt>
                <c:pt idx="71">
                  <c:v>201512</c:v>
                </c:pt>
                <c:pt idx="72">
                  <c:v>201601</c:v>
                </c:pt>
                <c:pt idx="73">
                  <c:v>201602</c:v>
                </c:pt>
                <c:pt idx="74">
                  <c:v>201603</c:v>
                </c:pt>
                <c:pt idx="75">
                  <c:v>201604</c:v>
                </c:pt>
                <c:pt idx="76">
                  <c:v>201605</c:v>
                </c:pt>
                <c:pt idx="77">
                  <c:v>201606</c:v>
                </c:pt>
                <c:pt idx="78">
                  <c:v>201607</c:v>
                </c:pt>
                <c:pt idx="79">
                  <c:v>201608</c:v>
                </c:pt>
                <c:pt idx="80">
                  <c:v>201609</c:v>
                </c:pt>
                <c:pt idx="81">
                  <c:v>201610</c:v>
                </c:pt>
                <c:pt idx="82">
                  <c:v>201611</c:v>
                </c:pt>
                <c:pt idx="83">
                  <c:v>201612</c:v>
                </c:pt>
                <c:pt idx="84">
                  <c:v>201701</c:v>
                </c:pt>
                <c:pt idx="85">
                  <c:v>201702</c:v>
                </c:pt>
                <c:pt idx="86">
                  <c:v>201703</c:v>
                </c:pt>
                <c:pt idx="87">
                  <c:v>201704</c:v>
                </c:pt>
                <c:pt idx="88">
                  <c:v>201705</c:v>
                </c:pt>
                <c:pt idx="89">
                  <c:v>201706</c:v>
                </c:pt>
                <c:pt idx="90">
                  <c:v>201707</c:v>
                </c:pt>
                <c:pt idx="91">
                  <c:v>201708</c:v>
                </c:pt>
                <c:pt idx="92">
                  <c:v>201709</c:v>
                </c:pt>
                <c:pt idx="93">
                  <c:v>201710</c:v>
                </c:pt>
                <c:pt idx="94">
                  <c:v>201711</c:v>
                </c:pt>
                <c:pt idx="95">
                  <c:v>201712</c:v>
                </c:pt>
              </c:strCache>
            </c:strRef>
          </c:cat>
          <c:val>
            <c:numRef>
              <c:f>'FD less trade and finance'!$C$2:$C$97</c:f>
              <c:numCache>
                <c:formatCode>General</c:formatCode>
                <c:ptCount val="96"/>
                <c:pt idx="0">
                  <c:v>100</c:v>
                </c:pt>
                <c:pt idx="1">
                  <c:v>99.829209342365886</c:v>
                </c:pt>
                <c:pt idx="2">
                  <c:v>100.41379159131266</c:v>
                </c:pt>
                <c:pt idx="3">
                  <c:v>100.68203281118859</c:v>
                </c:pt>
                <c:pt idx="4">
                  <c:v>100.73176939898362</c:v>
                </c:pt>
                <c:pt idx="5">
                  <c:v>100.56832944168048</c:v>
                </c:pt>
                <c:pt idx="6">
                  <c:v>100.79107475680991</c:v>
                </c:pt>
                <c:pt idx="7">
                  <c:v>100.93136129814253</c:v>
                </c:pt>
                <c:pt idx="8">
                  <c:v>100.96065020893501</c:v>
                </c:pt>
                <c:pt idx="9">
                  <c:v>101.53337576844338</c:v>
                </c:pt>
                <c:pt idx="10">
                  <c:v>101.77695451340813</c:v>
                </c:pt>
                <c:pt idx="11">
                  <c:v>102.03860945422529</c:v>
                </c:pt>
                <c:pt idx="12">
                  <c:v>102.96774277459946</c:v>
                </c:pt>
                <c:pt idx="13">
                  <c:v>103.67764160848159</c:v>
                </c:pt>
                <c:pt idx="14">
                  <c:v>104.50594041300798</c:v>
                </c:pt>
                <c:pt idx="15">
                  <c:v>105.23614236307563</c:v>
                </c:pt>
                <c:pt idx="16">
                  <c:v>105.52008782381519</c:v>
                </c:pt>
                <c:pt idx="17">
                  <c:v>105.34741089224086</c:v>
                </c:pt>
                <c:pt idx="18">
                  <c:v>105.64751785977374</c:v>
                </c:pt>
                <c:pt idx="19">
                  <c:v>105.58253271400486</c:v>
                </c:pt>
                <c:pt idx="20">
                  <c:v>105.74492404309355</c:v>
                </c:pt>
                <c:pt idx="21">
                  <c:v>105.65287781661043</c:v>
                </c:pt>
                <c:pt idx="22">
                  <c:v>105.69025029297036</c:v>
                </c:pt>
                <c:pt idx="23">
                  <c:v>105.41787621371199</c:v>
                </c:pt>
                <c:pt idx="24">
                  <c:v>106.00464226128763</c:v>
                </c:pt>
                <c:pt idx="25">
                  <c:v>106.3330355973708</c:v>
                </c:pt>
                <c:pt idx="26">
                  <c:v>106.97254485637293</c:v>
                </c:pt>
                <c:pt idx="27">
                  <c:v>107.06261184922383</c:v>
                </c:pt>
                <c:pt idx="28">
                  <c:v>106.73420187988407</c:v>
                </c:pt>
                <c:pt idx="29">
                  <c:v>106.44398594946873</c:v>
                </c:pt>
                <c:pt idx="30">
                  <c:v>106.65362746175209</c:v>
                </c:pt>
                <c:pt idx="31">
                  <c:v>107.2607882264637</c:v>
                </c:pt>
                <c:pt idx="32">
                  <c:v>107.51937233841102</c:v>
                </c:pt>
                <c:pt idx="33">
                  <c:v>107.50327094067327</c:v>
                </c:pt>
                <c:pt idx="34">
                  <c:v>106.94369127421088</c:v>
                </c:pt>
                <c:pt idx="35">
                  <c:v>106.8243525678287</c:v>
                </c:pt>
                <c:pt idx="36">
                  <c:v>107.34852166159031</c:v>
                </c:pt>
                <c:pt idx="37">
                  <c:v>107.8538353978731</c:v>
                </c:pt>
                <c:pt idx="38">
                  <c:v>108.05611646902719</c:v>
                </c:pt>
                <c:pt idx="39">
                  <c:v>107.72561853720099</c:v>
                </c:pt>
                <c:pt idx="40">
                  <c:v>107.83435990004364</c:v>
                </c:pt>
                <c:pt idx="41">
                  <c:v>108.11854209427617</c:v>
                </c:pt>
                <c:pt idx="42">
                  <c:v>108.29915988267888</c:v>
                </c:pt>
                <c:pt idx="43">
                  <c:v>108.27817625347957</c:v>
                </c:pt>
                <c:pt idx="44">
                  <c:v>108.09815768255336</c:v>
                </c:pt>
                <c:pt idx="45">
                  <c:v>108.13586620766127</c:v>
                </c:pt>
                <c:pt idx="46">
                  <c:v>107.82476910485047</c:v>
                </c:pt>
                <c:pt idx="47">
                  <c:v>108.03782312388849</c:v>
                </c:pt>
                <c:pt idx="48">
                  <c:v>108.56711825824078</c:v>
                </c:pt>
                <c:pt idx="49">
                  <c:v>108.84949426759761</c:v>
                </c:pt>
                <c:pt idx="50">
                  <c:v>109.33763452630873</c:v>
                </c:pt>
                <c:pt idx="51">
                  <c:v>109.77256424325032</c:v>
                </c:pt>
                <c:pt idx="52">
                  <c:v>109.76880062918119</c:v>
                </c:pt>
                <c:pt idx="53">
                  <c:v>110.01303342666914</c:v>
                </c:pt>
                <c:pt idx="54">
                  <c:v>110.00938329621948</c:v>
                </c:pt>
                <c:pt idx="55">
                  <c:v>110.02825573918251</c:v>
                </c:pt>
                <c:pt idx="56">
                  <c:v>109.66476108403972</c:v>
                </c:pt>
                <c:pt idx="57">
                  <c:v>109.35711087231911</c:v>
                </c:pt>
                <c:pt idx="58">
                  <c:v>108.78463250466687</c:v>
                </c:pt>
                <c:pt idx="59">
                  <c:v>108.03359329803762</c:v>
                </c:pt>
                <c:pt idx="60">
                  <c:v>107.20916194014345</c:v>
                </c:pt>
                <c:pt idx="61">
                  <c:v>107.19762956616937</c:v>
                </c:pt>
                <c:pt idx="62">
                  <c:v>107.38801836055195</c:v>
                </c:pt>
                <c:pt idx="63">
                  <c:v>107.22863606953833</c:v>
                </c:pt>
                <c:pt idx="64">
                  <c:v>107.83115950686192</c:v>
                </c:pt>
                <c:pt idx="65">
                  <c:v>108.24721214961056</c:v>
                </c:pt>
                <c:pt idx="66">
                  <c:v>108.2859983703266</c:v>
                </c:pt>
                <c:pt idx="67">
                  <c:v>107.86023989754943</c:v>
                </c:pt>
                <c:pt idx="68">
                  <c:v>107.07024185116748</c:v>
                </c:pt>
                <c:pt idx="69">
                  <c:v>106.97023777376477</c:v>
                </c:pt>
                <c:pt idx="70">
                  <c:v>106.5782641002298</c:v>
                </c:pt>
                <c:pt idx="71">
                  <c:v>106.12016082825481</c:v>
                </c:pt>
                <c:pt idx="72">
                  <c:v>106.18963449926356</c:v>
                </c:pt>
                <c:pt idx="73">
                  <c:v>105.97752306500703</c:v>
                </c:pt>
                <c:pt idx="74">
                  <c:v>106.21942561656674</c:v>
                </c:pt>
                <c:pt idx="75">
                  <c:v>106.45256084042575</c:v>
                </c:pt>
                <c:pt idx="76">
                  <c:v>106.82282727063804</c:v>
                </c:pt>
                <c:pt idx="77">
                  <c:v>107.44898057559367</c:v>
                </c:pt>
                <c:pt idx="78">
                  <c:v>107.52690002433711</c:v>
                </c:pt>
                <c:pt idx="79">
                  <c:v>107.30343811314029</c:v>
                </c:pt>
                <c:pt idx="80">
                  <c:v>107.25105300414054</c:v>
                </c:pt>
                <c:pt idx="81">
                  <c:v>107.52097089412403</c:v>
                </c:pt>
                <c:pt idx="82">
                  <c:v>107.25966295884174</c:v>
                </c:pt>
                <c:pt idx="83">
                  <c:v>107.58194158270551</c:v>
                </c:pt>
                <c:pt idx="84">
                  <c:v>108.172896533433</c:v>
                </c:pt>
                <c:pt idx="85">
                  <c:v>108.49471008654888</c:v>
                </c:pt>
                <c:pt idx="86">
                  <c:v>108.73948002524004</c:v>
                </c:pt>
                <c:pt idx="87">
                  <c:v>109.19867461405924</c:v>
                </c:pt>
                <c:pt idx="88">
                  <c:v>108.97816025472257</c:v>
                </c:pt>
                <c:pt idx="89">
                  <c:v>109.29541680627108</c:v>
                </c:pt>
                <c:pt idx="90">
                  <c:v>109.4239587805869</c:v>
                </c:pt>
                <c:pt idx="91">
                  <c:v>109.51222900358059</c:v>
                </c:pt>
                <c:pt idx="92">
                  <c:v>109.78675646763448</c:v>
                </c:pt>
                <c:pt idx="93">
                  <c:v>110.06452013286953</c:v>
                </c:pt>
                <c:pt idx="94">
                  <c:v>110.22401883122406</c:v>
                </c:pt>
                <c:pt idx="95">
                  <c:v>110.16325380913661</c:v>
                </c:pt>
              </c:numCache>
            </c:numRef>
          </c:val>
          <c:smooth val="0"/>
        </c:ser>
        <c:dLbls>
          <c:showLegendKey val="0"/>
          <c:showVal val="0"/>
          <c:showCatName val="0"/>
          <c:showSerName val="0"/>
          <c:showPercent val="0"/>
          <c:showBubbleSize val="0"/>
        </c:dLbls>
        <c:smooth val="0"/>
        <c:axId val="-889417584"/>
        <c:axId val="-945660512"/>
      </c:lineChart>
      <c:catAx>
        <c:axId val="-88941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5660512"/>
        <c:crosses val="autoZero"/>
        <c:auto val="1"/>
        <c:lblAlgn val="ctr"/>
        <c:lblOffset val="100"/>
        <c:tickLblSkip val="6"/>
        <c:noMultiLvlLbl val="0"/>
      </c:catAx>
      <c:valAx>
        <c:axId val="-945660512"/>
        <c:scaling>
          <c:orientation val="minMax"/>
          <c:max val="116"/>
          <c:min val="98"/>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94175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Frequency</c:v>
          </c:tx>
          <c:invertIfNegative val="0"/>
          <c:cat>
            <c:strRef>
              <c:f>Sheet10!$A$2:$A$16</c:f>
              <c:strCache>
                <c:ptCount val="15"/>
                <c:pt idx="0">
                  <c:v>0.2</c:v>
                </c:pt>
                <c:pt idx="1">
                  <c:v>0.4</c:v>
                </c:pt>
                <c:pt idx="2">
                  <c:v>0.6</c:v>
                </c:pt>
                <c:pt idx="3">
                  <c:v>0.8</c:v>
                </c:pt>
                <c:pt idx="4">
                  <c:v>1</c:v>
                </c:pt>
                <c:pt idx="5">
                  <c:v>1.2</c:v>
                </c:pt>
                <c:pt idx="6">
                  <c:v>1.4</c:v>
                </c:pt>
                <c:pt idx="7">
                  <c:v>1.6</c:v>
                </c:pt>
                <c:pt idx="8">
                  <c:v>1.8</c:v>
                </c:pt>
                <c:pt idx="9">
                  <c:v>2</c:v>
                </c:pt>
                <c:pt idx="10">
                  <c:v>2.2</c:v>
                </c:pt>
                <c:pt idx="11">
                  <c:v>2.4</c:v>
                </c:pt>
                <c:pt idx="12">
                  <c:v>2.6</c:v>
                </c:pt>
                <c:pt idx="13">
                  <c:v>5</c:v>
                </c:pt>
                <c:pt idx="14">
                  <c:v>More</c:v>
                </c:pt>
              </c:strCache>
            </c:strRef>
          </c:cat>
          <c:val>
            <c:numRef>
              <c:f>Sheet10!$B$2:$B$16</c:f>
              <c:numCache>
                <c:formatCode>General</c:formatCode>
                <c:ptCount val="15"/>
                <c:pt idx="0">
                  <c:v>1</c:v>
                </c:pt>
                <c:pt idx="1">
                  <c:v>0</c:v>
                </c:pt>
                <c:pt idx="2">
                  <c:v>0</c:v>
                </c:pt>
                <c:pt idx="3">
                  <c:v>1</c:v>
                </c:pt>
                <c:pt idx="4">
                  <c:v>10</c:v>
                </c:pt>
                <c:pt idx="5">
                  <c:v>5</c:v>
                </c:pt>
                <c:pt idx="6">
                  <c:v>0</c:v>
                </c:pt>
                <c:pt idx="7">
                  <c:v>46</c:v>
                </c:pt>
                <c:pt idx="8">
                  <c:v>2</c:v>
                </c:pt>
                <c:pt idx="9">
                  <c:v>0</c:v>
                </c:pt>
                <c:pt idx="10">
                  <c:v>2</c:v>
                </c:pt>
                <c:pt idx="11">
                  <c:v>2</c:v>
                </c:pt>
                <c:pt idx="12">
                  <c:v>0</c:v>
                </c:pt>
                <c:pt idx="13">
                  <c:v>0</c:v>
                </c:pt>
                <c:pt idx="14">
                  <c:v>0</c:v>
                </c:pt>
              </c:numCache>
            </c:numRef>
          </c:val>
        </c:ser>
        <c:dLbls>
          <c:showLegendKey val="0"/>
          <c:showVal val="0"/>
          <c:showCatName val="0"/>
          <c:showSerName val="0"/>
          <c:showPercent val="0"/>
          <c:showBubbleSize val="0"/>
        </c:dLbls>
        <c:gapWidth val="150"/>
        <c:axId val="-889421936"/>
        <c:axId val="-889432272"/>
      </c:barChart>
      <c:catAx>
        <c:axId val="-889421936"/>
        <c:scaling>
          <c:orientation val="minMax"/>
        </c:scaling>
        <c:delete val="0"/>
        <c:axPos val="b"/>
        <c:title>
          <c:tx>
            <c:rich>
              <a:bodyPr/>
              <a:lstStyle/>
              <a:p>
                <a:pPr>
                  <a:defRPr/>
                </a:pPr>
                <a:r>
                  <a:rPr lang="en-US"/>
                  <a:t>Bin</a:t>
                </a:r>
              </a:p>
            </c:rich>
          </c:tx>
          <c:layout/>
          <c:overlay val="0"/>
        </c:title>
        <c:numFmt formatCode="General" sourceLinked="1"/>
        <c:majorTickMark val="out"/>
        <c:minorTickMark val="none"/>
        <c:tickLblPos val="nextTo"/>
        <c:crossAx val="-889432272"/>
        <c:crosses val="autoZero"/>
        <c:auto val="1"/>
        <c:lblAlgn val="ctr"/>
        <c:lblOffset val="100"/>
        <c:noMultiLvlLbl val="0"/>
      </c:catAx>
      <c:valAx>
        <c:axId val="-889432272"/>
        <c:scaling>
          <c:orientation val="minMax"/>
        </c:scaling>
        <c:delete val="0"/>
        <c:axPos val="l"/>
        <c:title>
          <c:tx>
            <c:rich>
              <a:bodyPr/>
              <a:lstStyle/>
              <a:p>
                <a:pPr>
                  <a:defRPr/>
                </a:pPr>
                <a:r>
                  <a:rPr lang="en-US"/>
                  <a:t>Frequency</a:t>
                </a:r>
              </a:p>
            </c:rich>
          </c:tx>
          <c:layout/>
          <c:overlay val="0"/>
        </c:title>
        <c:numFmt formatCode="General" sourceLinked="1"/>
        <c:majorTickMark val="out"/>
        <c:minorTickMark val="none"/>
        <c:tickLblPos val="nextTo"/>
        <c:crossAx val="-88942193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Frequency</c:v>
          </c:tx>
          <c:invertIfNegative val="0"/>
          <c:cat>
            <c:strRef>
              <c:f>Sheet8!$A$2:$A$16</c:f>
              <c:strCache>
                <c:ptCount val="15"/>
                <c:pt idx="0">
                  <c:v>0.2</c:v>
                </c:pt>
                <c:pt idx="1">
                  <c:v>0.4</c:v>
                </c:pt>
                <c:pt idx="2">
                  <c:v>0.6</c:v>
                </c:pt>
                <c:pt idx="3">
                  <c:v>0.8</c:v>
                </c:pt>
                <c:pt idx="4">
                  <c:v>1</c:v>
                </c:pt>
                <c:pt idx="5">
                  <c:v>1.2</c:v>
                </c:pt>
                <c:pt idx="6">
                  <c:v>1.4</c:v>
                </c:pt>
                <c:pt idx="7">
                  <c:v>1.6</c:v>
                </c:pt>
                <c:pt idx="8">
                  <c:v>1.8</c:v>
                </c:pt>
                <c:pt idx="9">
                  <c:v>2</c:v>
                </c:pt>
                <c:pt idx="10">
                  <c:v>2.2</c:v>
                </c:pt>
                <c:pt idx="11">
                  <c:v>2.4</c:v>
                </c:pt>
                <c:pt idx="12">
                  <c:v>2.6</c:v>
                </c:pt>
                <c:pt idx="13">
                  <c:v>5</c:v>
                </c:pt>
                <c:pt idx="14">
                  <c:v>More</c:v>
                </c:pt>
              </c:strCache>
            </c:strRef>
          </c:cat>
          <c:val>
            <c:numRef>
              <c:f>Sheet8!$B$2:$B$16</c:f>
              <c:numCache>
                <c:formatCode>General</c:formatCode>
                <c:ptCount val="15"/>
                <c:pt idx="0">
                  <c:v>3</c:v>
                </c:pt>
                <c:pt idx="1">
                  <c:v>4</c:v>
                </c:pt>
                <c:pt idx="2">
                  <c:v>5</c:v>
                </c:pt>
                <c:pt idx="3">
                  <c:v>11</c:v>
                </c:pt>
                <c:pt idx="4">
                  <c:v>17</c:v>
                </c:pt>
                <c:pt idx="5">
                  <c:v>17</c:v>
                </c:pt>
                <c:pt idx="6">
                  <c:v>13</c:v>
                </c:pt>
                <c:pt idx="7">
                  <c:v>6</c:v>
                </c:pt>
                <c:pt idx="8">
                  <c:v>5</c:v>
                </c:pt>
                <c:pt idx="9">
                  <c:v>2</c:v>
                </c:pt>
                <c:pt idx="10">
                  <c:v>2</c:v>
                </c:pt>
                <c:pt idx="11">
                  <c:v>4</c:v>
                </c:pt>
                <c:pt idx="12">
                  <c:v>1</c:v>
                </c:pt>
                <c:pt idx="13">
                  <c:v>7</c:v>
                </c:pt>
                <c:pt idx="14">
                  <c:v>1</c:v>
                </c:pt>
              </c:numCache>
            </c:numRef>
          </c:val>
        </c:ser>
        <c:dLbls>
          <c:showLegendKey val="0"/>
          <c:showVal val="0"/>
          <c:showCatName val="0"/>
          <c:showSerName val="0"/>
          <c:showPercent val="0"/>
          <c:showBubbleSize val="0"/>
        </c:dLbls>
        <c:gapWidth val="150"/>
        <c:axId val="-889427920"/>
        <c:axId val="-889424656"/>
      </c:barChart>
      <c:catAx>
        <c:axId val="-889427920"/>
        <c:scaling>
          <c:orientation val="minMax"/>
        </c:scaling>
        <c:delete val="0"/>
        <c:axPos val="b"/>
        <c:title>
          <c:tx>
            <c:rich>
              <a:bodyPr/>
              <a:lstStyle/>
              <a:p>
                <a:pPr>
                  <a:defRPr/>
                </a:pPr>
                <a:r>
                  <a:rPr lang="en-US"/>
                  <a:t>Bin</a:t>
                </a:r>
              </a:p>
            </c:rich>
          </c:tx>
          <c:layout/>
          <c:overlay val="0"/>
        </c:title>
        <c:numFmt formatCode="General" sourceLinked="1"/>
        <c:majorTickMark val="out"/>
        <c:minorTickMark val="none"/>
        <c:tickLblPos val="nextTo"/>
        <c:crossAx val="-889424656"/>
        <c:crosses val="autoZero"/>
        <c:auto val="1"/>
        <c:lblAlgn val="ctr"/>
        <c:lblOffset val="100"/>
        <c:noMultiLvlLbl val="0"/>
      </c:catAx>
      <c:valAx>
        <c:axId val="-889424656"/>
        <c:scaling>
          <c:orientation val="minMax"/>
        </c:scaling>
        <c:delete val="0"/>
        <c:axPos val="l"/>
        <c:title>
          <c:tx>
            <c:rich>
              <a:bodyPr/>
              <a:lstStyle/>
              <a:p>
                <a:pPr>
                  <a:defRPr/>
                </a:pPr>
                <a:r>
                  <a:rPr lang="en-US"/>
                  <a:t>Frequency</a:t>
                </a:r>
              </a:p>
            </c:rich>
          </c:tx>
          <c:layout/>
          <c:overlay val="0"/>
        </c:title>
        <c:numFmt formatCode="General" sourceLinked="1"/>
        <c:majorTickMark val="out"/>
        <c:minorTickMark val="none"/>
        <c:tickLblPos val="nextTo"/>
        <c:crossAx val="-889427920"/>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353D39A-FB07-40D8-B455-E5E7D563DE76}" type="datetimeFigureOut">
              <a:rPr lang="en-US" smtClean="0"/>
              <a:t>12/4/2020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A58EA67-873D-465F-B78C-7C9FBF3A957E}" type="slidenum">
              <a:rPr lang="en-US" smtClean="0"/>
              <a:t>‹#›</a:t>
            </a:fld>
            <a:endParaRPr lang="en-US"/>
          </a:p>
        </p:txBody>
      </p:sp>
    </p:spTree>
    <p:extLst>
      <p:ext uri="{BB962C8B-B14F-4D97-AF65-F5344CB8AC3E}">
        <p14:creationId xmlns:p14="http://schemas.microsoft.com/office/powerpoint/2010/main" val="3610004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253CEC4-9899-4EF5-951A-5C7124DB4B5B}" type="datetimeFigureOut">
              <a:rPr lang="en-US" smtClean="0"/>
              <a:t>12/4/2020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81A508-E0C5-4A42-AC69-AA65B3387966}" type="slidenum">
              <a:rPr lang="en-US" smtClean="0"/>
              <a:t>‹#›</a:t>
            </a:fld>
            <a:endParaRPr lang="en-US"/>
          </a:p>
        </p:txBody>
      </p:sp>
    </p:spTree>
    <p:extLst>
      <p:ext uri="{BB962C8B-B14F-4D97-AF65-F5344CB8AC3E}">
        <p14:creationId xmlns:p14="http://schemas.microsoft.com/office/powerpoint/2010/main" val="673243479"/>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1</a:t>
            </a:fld>
            <a:endParaRPr lang="en-US"/>
          </a:p>
        </p:txBody>
      </p:sp>
    </p:spTree>
    <p:extLst>
      <p:ext uri="{BB962C8B-B14F-4D97-AF65-F5344CB8AC3E}">
        <p14:creationId xmlns:p14="http://schemas.microsoft.com/office/powerpoint/2010/main" val="4139276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10</a:t>
            </a:fld>
            <a:endParaRPr lang="en-US"/>
          </a:p>
        </p:txBody>
      </p:sp>
    </p:spTree>
    <p:extLst>
      <p:ext uri="{BB962C8B-B14F-4D97-AF65-F5344CB8AC3E}">
        <p14:creationId xmlns:p14="http://schemas.microsoft.com/office/powerpoint/2010/main" val="1120346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11</a:t>
            </a:fld>
            <a:endParaRPr lang="en-US"/>
          </a:p>
        </p:txBody>
      </p:sp>
    </p:spTree>
    <p:extLst>
      <p:ext uri="{BB962C8B-B14F-4D97-AF65-F5344CB8AC3E}">
        <p14:creationId xmlns:p14="http://schemas.microsoft.com/office/powerpoint/2010/main" val="145862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13</a:t>
            </a:fld>
            <a:endParaRPr lang="en-US"/>
          </a:p>
        </p:txBody>
      </p:sp>
    </p:spTree>
    <p:extLst>
      <p:ext uri="{BB962C8B-B14F-4D97-AF65-F5344CB8AC3E}">
        <p14:creationId xmlns:p14="http://schemas.microsoft.com/office/powerpoint/2010/main" val="1744813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slide for Bob</a:t>
            </a:r>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14</a:t>
            </a:fld>
            <a:endParaRPr lang="en-US"/>
          </a:p>
        </p:txBody>
      </p:sp>
    </p:spTree>
    <p:extLst>
      <p:ext uri="{BB962C8B-B14F-4D97-AF65-F5344CB8AC3E}">
        <p14:creationId xmlns:p14="http://schemas.microsoft.com/office/powerpoint/2010/main" val="4132639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slide for</a:t>
            </a:r>
            <a:r>
              <a:rPr lang="en-US" baseline="0" dirty="0" smtClean="0"/>
              <a:t> Jon</a:t>
            </a:r>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15</a:t>
            </a:fld>
            <a:endParaRPr lang="en-US"/>
          </a:p>
        </p:txBody>
      </p:sp>
    </p:spTree>
    <p:extLst>
      <p:ext uri="{BB962C8B-B14F-4D97-AF65-F5344CB8AC3E}">
        <p14:creationId xmlns:p14="http://schemas.microsoft.com/office/powerpoint/2010/main" val="2888182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The coefficient</a:t>
            </a:r>
            <a:r>
              <a:rPr lang="en-US" sz="1000" kern="1200" baseline="0" dirty="0" smtClean="0">
                <a:solidFill>
                  <a:schemeClr val="tx1"/>
                </a:solidFill>
                <a:effectLst/>
                <a:latin typeface="+mn-lt"/>
                <a:ea typeface="+mn-ea"/>
                <a:cs typeface="+mn-cs"/>
              </a:rPr>
              <a:t> of variation (standard deviation divided by the mean) is a measure of dispersion.</a:t>
            </a:r>
            <a:endParaRPr lang="en-US" sz="10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As can be seen from the table, sectors with higher coefficients of variation generally exhibit larger differences between </a:t>
            </a:r>
            <a:r>
              <a:rPr lang="en-US" sz="1000" kern="1200" dirty="0" err="1" smtClean="0">
                <a:solidFill>
                  <a:schemeClr val="tx1"/>
                </a:solidFill>
                <a:effectLst/>
                <a:latin typeface="+mn-lt"/>
                <a:ea typeface="+mn-ea"/>
                <a:cs typeface="+mn-cs"/>
              </a:rPr>
              <a:t>Laspeyres</a:t>
            </a:r>
            <a:r>
              <a:rPr lang="en-US" sz="1000" kern="1200" dirty="0" smtClean="0">
                <a:solidFill>
                  <a:schemeClr val="tx1"/>
                </a:solidFill>
                <a:effectLst/>
                <a:latin typeface="+mn-lt"/>
                <a:ea typeface="+mn-ea"/>
                <a:cs typeface="+mn-cs"/>
              </a:rPr>
              <a:t> and geometric mean indexes.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For example, the coefficient of variations of long-term price relatives for retail trade, wholesale trade, and finance and insurance is 0.36 on average, versus 0.14 for all other industries.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The average difference between the </a:t>
            </a:r>
            <a:r>
              <a:rPr lang="en-US" sz="1000" kern="1200" dirty="0" err="1" smtClean="0">
                <a:solidFill>
                  <a:schemeClr val="tx1"/>
                </a:solidFill>
                <a:effectLst/>
                <a:latin typeface="+mn-lt"/>
                <a:ea typeface="+mn-ea"/>
                <a:cs typeface="+mn-cs"/>
              </a:rPr>
              <a:t>Laspeyres</a:t>
            </a:r>
            <a:r>
              <a:rPr lang="en-US" sz="1000" kern="1200" dirty="0" smtClean="0">
                <a:solidFill>
                  <a:schemeClr val="tx1"/>
                </a:solidFill>
                <a:effectLst/>
                <a:latin typeface="+mn-lt"/>
                <a:ea typeface="+mn-ea"/>
                <a:cs typeface="+mn-cs"/>
              </a:rPr>
              <a:t> and geometric mean for those same set of sectors is 1.47 versus 0.54 for all industries.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The data presented suggests that price dispersion explains at least some of the difference between </a:t>
            </a:r>
            <a:r>
              <a:rPr lang="en-US" sz="1000" kern="1200" dirty="0" err="1" smtClean="0">
                <a:solidFill>
                  <a:schemeClr val="tx1"/>
                </a:solidFill>
                <a:effectLst/>
                <a:latin typeface="+mn-lt"/>
                <a:ea typeface="+mn-ea"/>
                <a:cs typeface="+mn-cs"/>
              </a:rPr>
              <a:t>Laspeyres</a:t>
            </a:r>
            <a:r>
              <a:rPr lang="en-US" sz="1000" kern="1200" dirty="0" smtClean="0">
                <a:solidFill>
                  <a:schemeClr val="tx1"/>
                </a:solidFill>
                <a:effectLst/>
                <a:latin typeface="+mn-lt"/>
                <a:ea typeface="+mn-ea"/>
                <a:cs typeface="+mn-cs"/>
              </a:rPr>
              <a:t> and geometric mean PPIs.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16</a:t>
            </a:fld>
            <a:endParaRPr lang="en-US"/>
          </a:p>
        </p:txBody>
      </p:sp>
    </p:spTree>
    <p:extLst>
      <p:ext uri="{BB962C8B-B14F-4D97-AF65-F5344CB8AC3E}">
        <p14:creationId xmlns:p14="http://schemas.microsoft.com/office/powerpoint/2010/main" val="3095968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17</a:t>
            </a:fld>
            <a:endParaRPr lang="en-US"/>
          </a:p>
        </p:txBody>
      </p:sp>
    </p:spTree>
    <p:extLst>
      <p:ext uri="{BB962C8B-B14F-4D97-AF65-F5344CB8AC3E}">
        <p14:creationId xmlns:p14="http://schemas.microsoft.com/office/powerpoint/2010/main" val="1452981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Contains 69 price relatives and the majority (46) of those relatives fall between 1.4 and 1.6.   A smaller set (10) fall between 0.8 and 1.0.  There is also one notable low extreme value of 0.12 and four values or greater than 2.0.</a:t>
            </a: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Importantly, the low extreme value has a weight of approximately nine percent of the overall index.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The Geometric</a:t>
            </a:r>
            <a:r>
              <a:rPr lang="en-US" sz="1000" kern="1200" baseline="0" dirty="0" smtClean="0">
                <a:solidFill>
                  <a:schemeClr val="tx1"/>
                </a:solidFill>
                <a:effectLst/>
                <a:latin typeface="+mn-lt"/>
                <a:ea typeface="+mn-ea"/>
                <a:cs typeface="+mn-cs"/>
              </a:rPr>
              <a:t> Young only increases 25.3 percent as a result.</a:t>
            </a:r>
            <a:r>
              <a:rPr lang="en-US" sz="10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18</a:t>
            </a:fld>
            <a:endParaRPr lang="en-US"/>
          </a:p>
        </p:txBody>
      </p:sp>
    </p:spTree>
    <p:extLst>
      <p:ext uri="{BB962C8B-B14F-4D97-AF65-F5344CB8AC3E}">
        <p14:creationId xmlns:p14="http://schemas.microsoft.com/office/powerpoint/2010/main" val="4126541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In comparison to the first example, the price relatives composing Industry B</a:t>
            </a:r>
            <a:r>
              <a:rPr lang="en-US" sz="1000" kern="1200" baseline="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are more evenly spread out, implying the dispersion is not</a:t>
            </a:r>
            <a:r>
              <a:rPr lang="en-US" sz="1000" kern="1200" baseline="0" dirty="0" smtClean="0">
                <a:solidFill>
                  <a:schemeClr val="tx1"/>
                </a:solidFill>
                <a:effectLst/>
                <a:latin typeface="+mn-lt"/>
                <a:ea typeface="+mn-ea"/>
                <a:cs typeface="+mn-cs"/>
              </a:rPr>
              <a:t> being driven by a few extreme examples.</a:t>
            </a:r>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20</a:t>
            </a:fld>
            <a:endParaRPr lang="en-US"/>
          </a:p>
        </p:txBody>
      </p:sp>
    </p:spTree>
    <p:extLst>
      <p:ext uri="{BB962C8B-B14F-4D97-AF65-F5344CB8AC3E}">
        <p14:creationId xmlns:p14="http://schemas.microsoft.com/office/powerpoint/2010/main" val="2847669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22</a:t>
            </a:fld>
            <a:endParaRPr lang="en-US"/>
          </a:p>
        </p:txBody>
      </p:sp>
    </p:spTree>
    <p:extLst>
      <p:ext uri="{BB962C8B-B14F-4D97-AF65-F5344CB8AC3E}">
        <p14:creationId xmlns:p14="http://schemas.microsoft.com/office/powerpoint/2010/main" val="1649487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2</a:t>
            </a:fld>
            <a:endParaRPr lang="en-US"/>
          </a:p>
        </p:txBody>
      </p:sp>
    </p:spTree>
    <p:extLst>
      <p:ext uri="{BB962C8B-B14F-4D97-AF65-F5344CB8AC3E}">
        <p14:creationId xmlns:p14="http://schemas.microsoft.com/office/powerpoint/2010/main" val="1427003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ct val="95000"/>
            </a:pPr>
            <a:r>
              <a:rPr lang="en-US" sz="2800" dirty="0" smtClean="0"/>
              <a:t>Axiomatic and economic approaches support switch</a:t>
            </a:r>
          </a:p>
          <a:p>
            <a:pPr marL="855663" lvl="1" indent="-398463" defTabSz="1031875"/>
            <a:r>
              <a:rPr lang="en-US" dirty="0" smtClean="0"/>
              <a:t>Axiomatic approach:</a:t>
            </a:r>
          </a:p>
          <a:p>
            <a:pPr marL="1090613" lvl="2">
              <a:buFont typeface="Wingdings" panose="05000000000000000000" pitchFamily="2" charset="2"/>
              <a:buChar char="§"/>
            </a:pPr>
            <a:r>
              <a:rPr lang="en-US" sz="2800" dirty="0" smtClean="0"/>
              <a:t>The current Young index is upwardly biased from an axiomatic perspective.</a:t>
            </a:r>
          </a:p>
          <a:p>
            <a:pPr marL="1371600" lvl="3"/>
            <a:r>
              <a:rPr lang="en-US" sz="2800" dirty="0" smtClean="0"/>
              <a:t>Fails time-reversal test</a:t>
            </a:r>
          </a:p>
          <a:p>
            <a:pPr lvl="2">
              <a:spcBef>
                <a:spcPts val="1800"/>
              </a:spcBef>
              <a:buFont typeface="Wingdings" panose="05000000000000000000" pitchFamily="2" charset="2"/>
              <a:buChar char="§"/>
            </a:pPr>
            <a:r>
              <a:rPr lang="en-US" sz="2800" dirty="0" smtClean="0"/>
              <a:t>The Young index also has other axiomatic and numerical problems.</a:t>
            </a:r>
          </a:p>
          <a:p>
            <a:pPr marL="1371600" lvl="3"/>
            <a:r>
              <a:rPr lang="en-US" sz="2800" dirty="0" smtClean="0"/>
              <a:t>Fails the transitivity test</a:t>
            </a:r>
          </a:p>
          <a:p>
            <a:pPr lvl="2">
              <a:spcBef>
                <a:spcPts val="1800"/>
              </a:spcBef>
              <a:buFont typeface="Wingdings" panose="05000000000000000000" pitchFamily="2" charset="2"/>
              <a:buChar char="§"/>
            </a:pPr>
            <a:r>
              <a:rPr lang="en-US" sz="2800" dirty="0" smtClean="0"/>
              <a:t>Geometric Young would overcome these axiomatic issues</a:t>
            </a:r>
          </a:p>
          <a:p>
            <a:pPr marL="855663" lvl="1" indent="-398463"/>
            <a:r>
              <a:rPr lang="en-US" dirty="0" smtClean="0"/>
              <a:t>Economic approach:</a:t>
            </a:r>
          </a:p>
          <a:p>
            <a:pPr lvl="2">
              <a:buFont typeface="Wingdings" panose="05000000000000000000" pitchFamily="2" charset="2"/>
              <a:buChar char="§"/>
            </a:pPr>
            <a:r>
              <a:rPr lang="en-US" sz="2800" dirty="0" smtClean="0"/>
              <a:t>We reconsidered earlier concerns based on the economic approach</a:t>
            </a:r>
          </a:p>
          <a:p>
            <a:pPr marL="1371600" lvl="3"/>
            <a:r>
              <a:rPr lang="en-US" sz="2800" dirty="0" err="1" smtClean="0"/>
              <a:t>Laspeyres</a:t>
            </a:r>
            <a:r>
              <a:rPr lang="en-US" sz="2800" dirty="0" smtClean="0"/>
              <a:t> lower bound only applies to FIOPI with technology and inputs fixed to the base period</a:t>
            </a:r>
          </a:p>
          <a:p>
            <a:pPr marL="1371600" lvl="3"/>
            <a:r>
              <a:rPr lang="en-US" sz="2800" dirty="0" smtClean="0"/>
              <a:t>Intermediate FIOPI is a feasible target</a:t>
            </a:r>
          </a:p>
          <a:p>
            <a:pPr marL="1371600" lvl="3"/>
            <a:r>
              <a:rPr lang="en-US" sz="2800" dirty="0" smtClean="0"/>
              <a:t>Fisher can approximate an intermediate FIOPI</a:t>
            </a:r>
          </a:p>
          <a:p>
            <a:pPr marL="1371600" lvl="3"/>
            <a:r>
              <a:rPr lang="en-US" sz="2800" dirty="0" smtClean="0"/>
              <a:t>We believe adopting  a geometric Young formula will bring us closer to a Fisher, which approximates an intermediate FIOPI </a:t>
            </a:r>
          </a:p>
          <a:p>
            <a:pPr marL="1371600" lvl="3"/>
            <a:endParaRPr lang="en-US" sz="2800" dirty="0" smtClean="0"/>
          </a:p>
          <a:p>
            <a:pPr marL="1371600" lvl="3"/>
            <a:r>
              <a:rPr lang="en-US" sz="2800" dirty="0" smtClean="0"/>
              <a:t>Based</a:t>
            </a:r>
            <a:r>
              <a:rPr lang="en-US" sz="2800" baseline="0" dirty="0" smtClean="0"/>
              <a:t> on past index performance, we expect the PPI for final demand to escalate around 0.55 percentage points per year slower, though the effect on most commodity and industry PPI’s would be smaller, between 0.1 and 0.3 percentage points per year</a:t>
            </a:r>
          </a:p>
          <a:p>
            <a:pPr marL="1371600" lvl="3"/>
            <a:endParaRPr lang="en-US" sz="2800" baseline="0" dirty="0" smtClean="0"/>
          </a:p>
          <a:p>
            <a:pPr marL="1371600" lvl="3"/>
            <a:r>
              <a:rPr lang="en-US" sz="2800" baseline="0" dirty="0" smtClean="0"/>
              <a:t>Higher dispersion in margin prices leads to larger formula differences, but there is little evidence that this is being driven by extremely small relatives, which cause poor performance of the </a:t>
            </a:r>
            <a:r>
              <a:rPr lang="en-US" sz="2800" baseline="0" dirty="0" err="1" smtClean="0"/>
              <a:t>geomean</a:t>
            </a:r>
            <a:r>
              <a:rPr lang="en-US" sz="2800" baseline="0" dirty="0" smtClean="0"/>
              <a:t>.</a:t>
            </a:r>
            <a:endParaRPr lang="en-US" sz="2800" dirty="0" smtClean="0"/>
          </a:p>
          <a:p>
            <a:pPr marL="1371600" lvl="3"/>
            <a:endParaRPr lang="en-US" sz="2800" dirty="0" smtClean="0"/>
          </a:p>
          <a:p>
            <a:pPr marL="1371600" lvl="3"/>
            <a:endParaRPr lang="en-US" sz="2800" dirty="0" smtClean="0"/>
          </a:p>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23</a:t>
            </a:fld>
            <a:endParaRPr lang="en-US"/>
          </a:p>
        </p:txBody>
      </p:sp>
    </p:spTree>
    <p:extLst>
      <p:ext uri="{BB962C8B-B14F-4D97-AF65-F5344CB8AC3E}">
        <p14:creationId xmlns:p14="http://schemas.microsoft.com/office/powerpoint/2010/main" val="32928509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24</a:t>
            </a:fld>
            <a:endParaRPr lang="en-US"/>
          </a:p>
        </p:txBody>
      </p:sp>
    </p:spTree>
    <p:extLst>
      <p:ext uri="{BB962C8B-B14F-4D97-AF65-F5344CB8AC3E}">
        <p14:creationId xmlns:p14="http://schemas.microsoft.com/office/powerpoint/2010/main" val="556063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Around the time</a:t>
            </a:r>
            <a:r>
              <a:rPr lang="en-US" sz="1000" baseline="0" dirty="0" smtClean="0"/>
              <a:t> of the CPI formula change, </a:t>
            </a:r>
            <a:r>
              <a:rPr lang="en-US" sz="1000" dirty="0" smtClean="0"/>
              <a:t>PPI also considered switching</a:t>
            </a:r>
            <a:r>
              <a:rPr lang="en-US" sz="1000" baseline="0" dirty="0" smtClean="0"/>
              <a:t> to a </a:t>
            </a:r>
            <a:r>
              <a:rPr lang="en-US" sz="1000" baseline="0" dirty="0" err="1" smtClean="0"/>
              <a:t>geomean</a:t>
            </a:r>
            <a:r>
              <a:rPr lang="en-US" sz="1000" baseline="0" dirty="0" smtClean="0"/>
              <a:t> for elementary indexes.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Since a geometric mean index will be less than or equal to a </a:t>
            </a:r>
            <a:r>
              <a:rPr lang="en-US" sz="1000" baseline="0" dirty="0" err="1" smtClean="0"/>
              <a:t>laspeyres</a:t>
            </a:r>
            <a:r>
              <a:rPr lang="en-US" sz="1000" baseline="0" dirty="0" smtClean="0"/>
              <a:t> index, this would move the PPI further away from this particular theoretical index.</a:t>
            </a:r>
            <a:endParaRPr lang="en-US" sz="1000" dirty="0" smtClean="0"/>
          </a:p>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3</a:t>
            </a:fld>
            <a:endParaRPr lang="en-US"/>
          </a:p>
        </p:txBody>
      </p:sp>
    </p:spTree>
    <p:extLst>
      <p:ext uri="{BB962C8B-B14F-4D97-AF65-F5344CB8AC3E}">
        <p14:creationId xmlns:p14="http://schemas.microsoft.com/office/powerpoint/2010/main" val="3586548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4</a:t>
            </a:fld>
            <a:endParaRPr lang="en-US"/>
          </a:p>
        </p:txBody>
      </p:sp>
    </p:spTree>
    <p:extLst>
      <p:ext uri="{BB962C8B-B14F-4D97-AF65-F5344CB8AC3E}">
        <p14:creationId xmlns:p14="http://schemas.microsoft.com/office/powerpoint/2010/main" val="3198458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5</a:t>
            </a:fld>
            <a:endParaRPr lang="en-US"/>
          </a:p>
        </p:txBody>
      </p:sp>
    </p:spTree>
    <p:extLst>
      <p:ext uri="{BB962C8B-B14F-4D97-AF65-F5344CB8AC3E}">
        <p14:creationId xmlns:p14="http://schemas.microsoft.com/office/powerpoint/2010/main" val="3833674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6</a:t>
            </a:fld>
            <a:endParaRPr lang="en-US"/>
          </a:p>
        </p:txBody>
      </p:sp>
    </p:spTree>
    <p:extLst>
      <p:ext uri="{BB962C8B-B14F-4D97-AF65-F5344CB8AC3E}">
        <p14:creationId xmlns:p14="http://schemas.microsoft.com/office/powerpoint/2010/main" val="931840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arguments</a:t>
            </a:r>
            <a:r>
              <a:rPr lang="en-US" baseline="0" dirty="0" smtClean="0"/>
              <a:t> in favor of a geometric mean can be made for input price indexes, along the lines of those made for consumer price indexes.</a:t>
            </a:r>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7</a:t>
            </a:fld>
            <a:endParaRPr lang="en-US"/>
          </a:p>
        </p:txBody>
      </p:sp>
    </p:spTree>
    <p:extLst>
      <p:ext uri="{BB962C8B-B14F-4D97-AF65-F5344CB8AC3E}">
        <p14:creationId xmlns:p14="http://schemas.microsoft.com/office/powerpoint/2010/main" val="1337585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IMF (2004)</a:t>
            </a:r>
            <a:r>
              <a:rPr lang="en-US" baseline="0" dirty="0" smtClean="0"/>
              <a:t> describes plausible conditions under which Young &gt; </a:t>
            </a:r>
            <a:r>
              <a:rPr lang="en-US" baseline="0" dirty="0" err="1" smtClean="0"/>
              <a:t>Lasperyes</a:t>
            </a:r>
            <a:endParaRPr lang="en-US" baseline="0" dirty="0" smtClean="0"/>
          </a:p>
          <a:p>
            <a:r>
              <a:rPr lang="en-US" baseline="0" dirty="0" smtClean="0"/>
              <a:t>Infer from Weinhagen (2020) that </a:t>
            </a:r>
            <a:r>
              <a:rPr lang="en-US" baseline="0" dirty="0" err="1" smtClean="0"/>
              <a:t>Laspeyres</a:t>
            </a:r>
            <a:r>
              <a:rPr lang="en-US" baseline="0" dirty="0" smtClean="0"/>
              <a:t> &gt; Fisher (holds at aggregate levels). Reasonable from consumer data</a:t>
            </a:r>
          </a:p>
          <a:p>
            <a:r>
              <a:rPr lang="en-US" baseline="0" dirty="0" smtClean="0"/>
              <a:t>Young &gt;= Geo. Young mathematically (equality only if all prices move proportionally).</a:t>
            </a:r>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8</a:t>
            </a:fld>
            <a:endParaRPr lang="en-US"/>
          </a:p>
        </p:txBody>
      </p:sp>
    </p:spTree>
    <p:extLst>
      <p:ext uri="{BB962C8B-B14F-4D97-AF65-F5344CB8AC3E}">
        <p14:creationId xmlns:p14="http://schemas.microsoft.com/office/powerpoint/2010/main" val="2483250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81A508-E0C5-4A42-AC69-AA65B3387966}" type="slidenum">
              <a:rPr lang="en-US" smtClean="0"/>
              <a:t>9</a:t>
            </a:fld>
            <a:endParaRPr lang="en-US"/>
          </a:p>
        </p:txBody>
      </p:sp>
    </p:spTree>
    <p:extLst>
      <p:ext uri="{BB962C8B-B14F-4D97-AF65-F5344CB8AC3E}">
        <p14:creationId xmlns:p14="http://schemas.microsoft.com/office/powerpoint/2010/main" val="1918071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9" name="Subtitle 2"/>
          <p:cNvSpPr>
            <a:spLocks noGrp="1"/>
          </p:cNvSpPr>
          <p:nvPr>
            <p:ph type="subTitle" idx="4294967295"/>
          </p:nvPr>
        </p:nvSpPr>
        <p:spPr>
          <a:xfrm>
            <a:off x="609600" y="1970532"/>
            <a:ext cx="10972800" cy="1175005"/>
          </a:xfrm>
          <a:prstGeom prst="rect">
            <a:avLst/>
          </a:prstGeom>
        </p:spPr>
        <p:txBody>
          <a:bodyPr/>
          <a:lstStyle>
            <a:lvl1pPr>
              <a:lnSpc>
                <a:spcPts val="4500"/>
              </a:lnSpc>
              <a:spcBef>
                <a:spcPts val="600"/>
              </a:spcBef>
              <a:defRPr/>
            </a:lvl1pPr>
          </a:lstStyle>
          <a:p>
            <a:r>
              <a:rPr lang="en-US" smtClean="0"/>
              <a:t>Click to edit Master subtitle style</a:t>
            </a:r>
            <a:endParaRPr lang="en-US" dirty="0"/>
          </a:p>
        </p:txBody>
      </p:sp>
      <p:sp>
        <p:nvSpPr>
          <p:cNvPr id="3" name="Title 1"/>
          <p:cNvSpPr>
            <a:spLocks noGrp="1"/>
          </p:cNvSpPr>
          <p:nvPr>
            <p:ph type="title" hasCustomPrompt="1"/>
          </p:nvPr>
        </p:nvSpPr>
        <p:spPr>
          <a:xfrm>
            <a:off x="609600" y="443483"/>
            <a:ext cx="10972800" cy="1527048"/>
          </a:xfrm>
          <a:prstGeom prst="rect">
            <a:avLst/>
          </a:prstGeom>
        </p:spPr>
        <p:txBody>
          <a:bodyPr/>
          <a:lstStyle>
            <a:lvl1pPr>
              <a:lnSpc>
                <a:spcPts val="5700"/>
              </a:lnSpc>
              <a:spcBef>
                <a:spcPts val="600"/>
              </a:spcBef>
              <a:defRPr>
                <a:solidFill>
                  <a:schemeClr val="bg1"/>
                </a:solidFill>
                <a:latin typeface="Calibri" panose="020F0502020204030204" pitchFamily="34" charset="0"/>
                <a:cs typeface="Calibri" panose="020F0502020204030204" pitchFamily="34" charset="0"/>
              </a:defRPr>
            </a:lvl1pPr>
          </a:lstStyle>
          <a:p>
            <a:r>
              <a:rPr lang="en-US" dirty="0" smtClean="0"/>
              <a:t>Click, add Presentation title</a:t>
            </a:r>
            <a:endParaRPr lang="en-US" dirty="0"/>
          </a:p>
        </p:txBody>
      </p:sp>
    </p:spTree>
    <p:extLst>
      <p:ext uri="{BB962C8B-B14F-4D97-AF65-F5344CB8AC3E}">
        <p14:creationId xmlns:p14="http://schemas.microsoft.com/office/powerpoint/2010/main" val="604162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4985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804672"/>
          </a:xfrm>
        </p:spPr>
        <p:txBody>
          <a:bodyPr/>
          <a:lstStyle>
            <a:lvl1pPr>
              <a:defRPr>
                <a:solidFill>
                  <a:srgbClr val="192168"/>
                </a:solidFill>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9600" y="1722438"/>
            <a:ext cx="10972800" cy="3992563"/>
          </a:xfrm>
        </p:spPr>
        <p:txBody>
          <a:bodyPr/>
          <a:lstStyle>
            <a:lvl1pPr>
              <a:defRPr baseline="0">
                <a:solidFill>
                  <a:srgbClr val="192168"/>
                </a:solidFill>
                <a:latin typeface="Calibri" panose="020F0502020204030204" pitchFamily="34" charset="0"/>
                <a:cs typeface="Calibri" panose="020F0502020204030204" pitchFamily="34" charset="0"/>
              </a:defRPr>
            </a:lvl1pPr>
            <a:lvl2pPr>
              <a:defRPr>
                <a:solidFill>
                  <a:srgbClr val="192168"/>
                </a:solidFill>
                <a:latin typeface="Calibri" panose="020F0502020204030204" pitchFamily="34" charset="0"/>
                <a:cs typeface="Calibri" panose="020F0502020204030204" pitchFamily="34" charset="0"/>
              </a:defRPr>
            </a:lvl2pPr>
            <a:lvl3pPr>
              <a:defRPr>
                <a:solidFill>
                  <a:srgbClr val="192168"/>
                </a:solidFill>
                <a:latin typeface="Calibri" panose="020F0502020204030204" pitchFamily="34" charset="0"/>
                <a:cs typeface="Calibri" panose="020F0502020204030204" pitchFamily="34" charset="0"/>
              </a:defRPr>
            </a:lvl3pPr>
            <a:lvl4pPr>
              <a:defRPr>
                <a:solidFill>
                  <a:srgbClr val="192168"/>
                </a:solidFill>
                <a:latin typeface="Calibri" panose="020F0502020204030204" pitchFamily="34" charset="0"/>
                <a:cs typeface="Calibri" panose="020F0502020204030204" pitchFamily="34" charset="0"/>
              </a:defRPr>
            </a:lvl4pPr>
            <a:lvl5pPr>
              <a:buClr>
                <a:srgbClr val="CE1126"/>
              </a:buCl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 (not recommended)</a:t>
            </a:r>
          </a:p>
        </p:txBody>
      </p:sp>
      <p:sp>
        <p:nvSpPr>
          <p:cNvPr id="8" name="Footer Placeholder 4"/>
          <p:cNvSpPr txBox="1">
            <a:spLocks/>
          </p:cNvSpPr>
          <p:nvPr userDrawn="1"/>
        </p:nvSpPr>
        <p:spPr>
          <a:xfrm>
            <a:off x="528533" y="6335377"/>
            <a:ext cx="77216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rgbClr val="002060"/>
                </a:solidFill>
                <a:latin typeface="Century Gothic" panose="020B0502020202020204" pitchFamily="34" charset="0"/>
                <a:ea typeface="+mn-ea"/>
                <a:cs typeface="Tahoma" pitchFamily="34" charset="0"/>
              </a:rPr>
              <a:pPr/>
              <a:t>‹#›</a:t>
            </a:fld>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a:t>
            </a:r>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U.S. Bureau of Labor Statistics</a:t>
            </a:r>
            <a:r>
              <a:rPr lang="en-US" sz="1050" spc="45" dirty="0" smtClean="0">
                <a:solidFill>
                  <a:srgbClr val="002060"/>
                </a:solidFill>
                <a:latin typeface="Century Gothic" panose="020B0502020202020204" pitchFamily="34" charset="0"/>
              </a:rPr>
              <a:t> • </a:t>
            </a:r>
            <a:r>
              <a:rPr lang="en-US" sz="1050" b="1" spc="45" dirty="0" smtClean="0">
                <a:solidFill>
                  <a:srgbClr val="002060"/>
                </a:solidFill>
                <a:latin typeface="Century Gothic" panose="020B0502020202020204" pitchFamily="34" charset="0"/>
              </a:rPr>
              <a:t>bls.gov</a:t>
            </a:r>
          </a:p>
        </p:txBody>
      </p:sp>
    </p:spTree>
    <p:extLst>
      <p:ext uri="{BB962C8B-B14F-4D97-AF65-F5344CB8AC3E}">
        <p14:creationId xmlns:p14="http://schemas.microsoft.com/office/powerpoint/2010/main" val="45094174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 userDrawn="1">
          <p15:clr>
            <a:srgbClr val="FBAE40"/>
          </p15:clr>
        </p15:guide>
        <p15:guide id="2" pos="7296" userDrawn="1">
          <p15:clr>
            <a:srgbClr val="FBAE40"/>
          </p15:clr>
        </p15:guide>
        <p15:guide id="3" orient="horz" pos="2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548218" y="1689101"/>
            <a:ext cx="5496983" cy="45640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3"/>
          <p:cNvSpPr>
            <a:spLocks noGrp="1"/>
          </p:cNvSpPr>
          <p:nvPr>
            <p:ph sz="quarter" idx="11"/>
          </p:nvPr>
        </p:nvSpPr>
        <p:spPr>
          <a:xfrm>
            <a:off x="6356351" y="1689101"/>
            <a:ext cx="5496983" cy="45640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0165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033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609601" y="2093913"/>
            <a:ext cx="5162551" cy="40560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3"/>
          <p:cNvSpPr>
            <a:spLocks noGrp="1"/>
          </p:cNvSpPr>
          <p:nvPr>
            <p:ph sz="quarter" idx="11"/>
          </p:nvPr>
        </p:nvSpPr>
        <p:spPr>
          <a:xfrm>
            <a:off x="6419850" y="2093913"/>
            <a:ext cx="5162551" cy="4056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6"/>
          <p:cNvSpPr>
            <a:spLocks noGrp="1"/>
          </p:cNvSpPr>
          <p:nvPr>
            <p:ph type="body" sz="quarter" idx="12" hasCustomPrompt="1"/>
          </p:nvPr>
        </p:nvSpPr>
        <p:spPr>
          <a:xfrm>
            <a:off x="609601" y="1608139"/>
            <a:ext cx="5162551" cy="485775"/>
          </a:xfrm>
        </p:spPr>
        <p:txBody>
          <a:bodyPr/>
          <a:lstStyle>
            <a:lvl1pPr marL="0" indent="0">
              <a:buFontTx/>
              <a:buNone/>
              <a:defRPr sz="2800"/>
            </a:lvl1pPr>
            <a:lvl2pPr marL="457200" indent="0">
              <a:buFontTx/>
              <a:buNone/>
              <a:defRPr sz="2400"/>
            </a:lvl2pPr>
            <a:lvl3pPr marL="914400" indent="0">
              <a:buFontTx/>
              <a:buNone/>
              <a:defRPr sz="2000"/>
            </a:lvl3pPr>
            <a:lvl4pPr marL="1371600" indent="0">
              <a:buFontTx/>
              <a:buNone/>
              <a:defRPr sz="1800"/>
            </a:lvl4pPr>
            <a:lvl5pPr marL="1828800" indent="0">
              <a:buFontTx/>
              <a:buNone/>
              <a:defRPr sz="1800"/>
            </a:lvl5pPr>
          </a:lstStyle>
          <a:p>
            <a:pPr lvl="0"/>
            <a:r>
              <a:rPr lang="en-US" dirty="0" smtClean="0"/>
              <a:t>Compare title</a:t>
            </a:r>
            <a:endParaRPr lang="en-US" dirty="0"/>
          </a:p>
        </p:txBody>
      </p:sp>
      <p:sp>
        <p:nvSpPr>
          <p:cNvPr id="8" name="Text Placeholder 6"/>
          <p:cNvSpPr>
            <a:spLocks noGrp="1"/>
          </p:cNvSpPr>
          <p:nvPr>
            <p:ph type="body" sz="quarter" idx="13" hasCustomPrompt="1"/>
          </p:nvPr>
        </p:nvSpPr>
        <p:spPr>
          <a:xfrm>
            <a:off x="6419849" y="1608139"/>
            <a:ext cx="5162551" cy="485775"/>
          </a:xfrm>
        </p:spPr>
        <p:txBody>
          <a:bodyPr/>
          <a:lstStyle>
            <a:lvl1pPr marL="0" indent="0">
              <a:buFontTx/>
              <a:buNone/>
              <a:defRPr sz="2800"/>
            </a:lvl1pPr>
            <a:lvl2pPr marL="457200" indent="0">
              <a:buFontTx/>
              <a:buNone/>
              <a:defRPr sz="2400"/>
            </a:lvl2pPr>
            <a:lvl3pPr marL="914400" indent="0">
              <a:buFontTx/>
              <a:buNone/>
              <a:defRPr sz="2000"/>
            </a:lvl3pPr>
            <a:lvl4pPr marL="1371600" indent="0">
              <a:buFontTx/>
              <a:buNone/>
              <a:defRPr sz="1800"/>
            </a:lvl4pPr>
            <a:lvl5pPr marL="1828800" indent="0">
              <a:buFontTx/>
              <a:buNone/>
              <a:defRPr sz="1800"/>
            </a:lvl5pPr>
          </a:lstStyle>
          <a:p>
            <a:pPr lvl="0"/>
            <a:r>
              <a:rPr lang="en-US" dirty="0" smtClean="0"/>
              <a:t>Compare title</a:t>
            </a:r>
            <a:endParaRPr lang="en-US" dirty="0"/>
          </a:p>
        </p:txBody>
      </p:sp>
    </p:spTree>
    <p:extLst>
      <p:ext uri="{BB962C8B-B14F-4D97-AF65-F5344CB8AC3E}">
        <p14:creationId xmlns:p14="http://schemas.microsoft.com/office/powerpoint/2010/main" val="76649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7755" y="2516393"/>
            <a:ext cx="10972800" cy="1096962"/>
          </a:xfrm>
        </p:spPr>
        <p:txBody>
          <a:bodyPr/>
          <a:lstStyle>
            <a:lvl1pPr>
              <a:defRPr sz="5400"/>
            </a:lvl1pPr>
          </a:lstStyle>
          <a:p>
            <a:r>
              <a:rPr lang="en-US" dirty="0" smtClean="0"/>
              <a:t>Click to edit section title</a:t>
            </a:r>
            <a:endParaRPr lang="en-US" dirty="0"/>
          </a:p>
        </p:txBody>
      </p:sp>
    </p:spTree>
    <p:extLst>
      <p:ext uri="{BB962C8B-B14F-4D97-AF65-F5344CB8AC3E}">
        <p14:creationId xmlns:p14="http://schemas.microsoft.com/office/powerpoint/2010/main" val="173018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ption">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4572001" y="722672"/>
            <a:ext cx="6980903" cy="5257442"/>
          </a:xfrm>
        </p:spPr>
        <p:txBody>
          <a:bodyPr/>
          <a:lstStyle>
            <a:lvl1pPr marL="0" indent="0">
              <a:buNone/>
              <a:defRPr/>
            </a:lvl1pPr>
          </a:lstStyle>
          <a:p>
            <a:pPr lvl="0"/>
            <a:r>
              <a:rPr lang="en-US" dirty="0" smtClean="0"/>
              <a:t>Object</a:t>
            </a:r>
            <a:endParaRPr lang="en-US" dirty="0"/>
          </a:p>
        </p:txBody>
      </p:sp>
      <p:sp>
        <p:nvSpPr>
          <p:cNvPr id="6" name="Content Placeholder 5"/>
          <p:cNvSpPr>
            <a:spLocks noGrp="1"/>
          </p:cNvSpPr>
          <p:nvPr>
            <p:ph sz="quarter" idx="11"/>
          </p:nvPr>
        </p:nvSpPr>
        <p:spPr>
          <a:xfrm>
            <a:off x="531285" y="1526459"/>
            <a:ext cx="4040715" cy="445365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2" hasCustomPrompt="1"/>
          </p:nvPr>
        </p:nvSpPr>
        <p:spPr>
          <a:xfrm>
            <a:off x="531285" y="722672"/>
            <a:ext cx="4040715" cy="738188"/>
          </a:xfrm>
        </p:spPr>
        <p:txBody>
          <a:bodyPr/>
          <a:lstStyle>
            <a:lvl1pPr marL="0" indent="0">
              <a:buNone/>
              <a:defRPr baseline="0"/>
            </a:lvl1pPr>
          </a:lstStyle>
          <a:p>
            <a:pPr lvl="0"/>
            <a:r>
              <a:rPr lang="en-US" dirty="0" smtClean="0"/>
              <a:t>Click to add text</a:t>
            </a:r>
            <a:endParaRPr lang="en-US" dirty="0"/>
          </a:p>
        </p:txBody>
      </p:sp>
    </p:spTree>
    <p:extLst>
      <p:ext uri="{BB962C8B-B14F-4D97-AF65-F5344CB8AC3E}">
        <p14:creationId xmlns:p14="http://schemas.microsoft.com/office/powerpoint/2010/main" val="1178053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58614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5.png"/><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9.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733" r="4623"/>
          <a:stretch/>
        </p:blipFill>
        <p:spPr>
          <a:xfrm>
            <a:off x="-233987" y="0"/>
            <a:ext cx="12425988" cy="6858000"/>
          </a:xfrm>
          <a:prstGeom prst="rect">
            <a:avLst/>
          </a:prstGeom>
        </p:spPr>
      </p:pic>
      <p:sp>
        <p:nvSpPr>
          <p:cNvPr id="2" name="Title Placeholder 1"/>
          <p:cNvSpPr>
            <a:spLocks noGrp="1"/>
          </p:cNvSpPr>
          <p:nvPr>
            <p:ph type="title"/>
          </p:nvPr>
        </p:nvSpPr>
        <p:spPr>
          <a:xfrm>
            <a:off x="609600" y="457200"/>
            <a:ext cx="10972800" cy="1368425"/>
          </a:xfrm>
          <a:prstGeom prst="rect">
            <a:avLst/>
          </a:prstGeom>
        </p:spPr>
        <p:txBody>
          <a:bodyPr vert="horz" lIns="91440" tIns="45720" rIns="91440" bIns="45720" rtlCol="0" anchor="t">
            <a:normAutofit/>
          </a:bodyPr>
          <a:lstStyle/>
          <a:p>
            <a:r>
              <a:rPr lang="en-US" dirty="0" smtClean="0"/>
              <a:t>Click to edit title</a:t>
            </a:r>
            <a:endParaRPr lang="en-US" dirty="0"/>
          </a:p>
        </p:txBody>
      </p:sp>
      <p:sp>
        <p:nvSpPr>
          <p:cNvPr id="3" name="Text Placeholder 2"/>
          <p:cNvSpPr>
            <a:spLocks noGrp="1"/>
          </p:cNvSpPr>
          <p:nvPr>
            <p:ph type="body" idx="1"/>
          </p:nvPr>
        </p:nvSpPr>
        <p:spPr>
          <a:xfrm>
            <a:off x="609600" y="1825625"/>
            <a:ext cx="10972800" cy="1056120"/>
          </a:xfrm>
          <a:prstGeom prst="rect">
            <a:avLst/>
          </a:prstGeom>
        </p:spPr>
        <p:txBody>
          <a:bodyPr vert="horz" lIns="91440" tIns="45720" rIns="91440" bIns="45720" rtlCol="0">
            <a:normAutofit/>
          </a:bodyPr>
          <a:lstStyle/>
          <a:p>
            <a:pPr lvl="0"/>
            <a:r>
              <a:rPr lang="en-US" dirty="0" smtClean="0"/>
              <a:t>Click to add subtitle</a:t>
            </a:r>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0189" y="5881446"/>
            <a:ext cx="11252936" cy="976557"/>
          </a:xfrm>
          <a:prstGeom prst="rect">
            <a:avLst/>
          </a:prstGeom>
        </p:spPr>
      </p:pic>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175391" y="6205585"/>
            <a:ext cx="1354996" cy="608236"/>
          </a:xfrm>
          <a:prstGeom prst="rect">
            <a:avLst/>
          </a:prstGeom>
        </p:spPr>
      </p:pic>
      <p:sp>
        <p:nvSpPr>
          <p:cNvPr id="10" name="Footer Placeholder 4"/>
          <p:cNvSpPr txBox="1">
            <a:spLocks/>
          </p:cNvSpPr>
          <p:nvPr userDrawn="1"/>
        </p:nvSpPr>
        <p:spPr>
          <a:xfrm>
            <a:off x="528533" y="6335377"/>
            <a:ext cx="77216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chemeClr val="bg1"/>
                </a:solidFill>
                <a:latin typeface="Century Gothic" panose="020B0502020202020204" pitchFamily="34" charset="0"/>
                <a:ea typeface="+mn-ea"/>
                <a:cs typeface="Tahoma" pitchFamily="34" charset="0"/>
              </a:rPr>
              <a:pPr/>
              <a:t>‹#›</a:t>
            </a:fld>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a:t>
            </a:r>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U.S. Bureau of Labor Statistics</a:t>
            </a:r>
            <a:r>
              <a:rPr lang="en-US" sz="1050" spc="45" dirty="0" smtClean="0">
                <a:solidFill>
                  <a:schemeClr val="bg1"/>
                </a:solidFill>
                <a:latin typeface="Century Gothic" panose="020B0502020202020204" pitchFamily="34" charset="0"/>
              </a:rPr>
              <a:t> • </a:t>
            </a:r>
            <a:r>
              <a:rPr lang="en-US" sz="1050" b="1" spc="45" dirty="0" smtClean="0">
                <a:solidFill>
                  <a:schemeClr val="bg1"/>
                </a:solidFill>
                <a:latin typeface="Century Gothic" panose="020B0502020202020204" pitchFamily="34" charset="0"/>
              </a:rPr>
              <a:t>bls.gov</a:t>
            </a:r>
          </a:p>
        </p:txBody>
      </p:sp>
    </p:spTree>
    <p:extLst>
      <p:ext uri="{BB962C8B-B14F-4D97-AF65-F5344CB8AC3E}">
        <p14:creationId xmlns:p14="http://schemas.microsoft.com/office/powerpoint/2010/main" val="1807257929"/>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lnSpc>
          <a:spcPct val="90000"/>
        </a:lnSpc>
        <a:spcBef>
          <a:spcPct val="0"/>
        </a:spcBef>
        <a:buNone/>
        <a:defRPr sz="5400" b="1" kern="1200">
          <a:solidFill>
            <a:schemeClr val="bg1"/>
          </a:solidFill>
          <a:latin typeface="+mn-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4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 userDrawn="1">
          <p15:clr>
            <a:srgbClr val="F26B43"/>
          </p15:clr>
        </p15:guide>
        <p15:guide id="2" pos="7296" userDrawn="1">
          <p15:clr>
            <a:srgbClr val="F26B43"/>
          </p15:clr>
        </p15:guide>
        <p15:guide id="3" orient="horz" pos="28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29464" y="5899732"/>
            <a:ext cx="11252936" cy="976557"/>
          </a:xfrm>
          <a:prstGeom prst="rect">
            <a:avLst/>
          </a:prstGeom>
        </p:spPr>
      </p:pic>
      <p:sp>
        <p:nvSpPr>
          <p:cNvPr id="1026" name="Title Placeholder 1"/>
          <p:cNvSpPr>
            <a:spLocks noGrp="1"/>
          </p:cNvSpPr>
          <p:nvPr userDrawn="1">
            <p:ph type="title"/>
          </p:nvPr>
        </p:nvSpPr>
        <p:spPr bwMode="auto">
          <a:xfrm>
            <a:off x="609600" y="274638"/>
            <a:ext cx="10972800" cy="1096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title</a:t>
            </a:r>
          </a:p>
        </p:txBody>
      </p:sp>
      <p:sp>
        <p:nvSpPr>
          <p:cNvPr id="1027" name="Text Placeholder 2"/>
          <p:cNvSpPr>
            <a:spLocks noGrp="1"/>
          </p:cNvSpPr>
          <p:nvPr userDrawn="1">
            <p:ph type="body" idx="1"/>
          </p:nvPr>
        </p:nvSpPr>
        <p:spPr bwMode="auto">
          <a:xfrm>
            <a:off x="609600" y="1752601"/>
            <a:ext cx="10972800" cy="3960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 (not recommended)</a:t>
            </a:r>
          </a:p>
          <a:p>
            <a:pPr lvl="4"/>
            <a:endParaRPr lang="en-US" dirty="0" smtClean="0"/>
          </a:p>
          <a:p>
            <a:pPr lvl="3"/>
            <a:endParaRPr lang="en-US" dirty="0" smtClean="0"/>
          </a:p>
        </p:txBody>
      </p:sp>
      <p:pic>
        <p:nvPicPr>
          <p:cNvPr id="13" name="Picture 12"/>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184665" y="6199678"/>
            <a:ext cx="1356564" cy="608940"/>
          </a:xfrm>
          <a:prstGeom prst="rect">
            <a:avLst/>
          </a:prstGeom>
        </p:spPr>
      </p:pic>
      <p:sp>
        <p:nvSpPr>
          <p:cNvPr id="8" name="Footer Placeholder 4"/>
          <p:cNvSpPr txBox="1">
            <a:spLocks/>
          </p:cNvSpPr>
          <p:nvPr userDrawn="1"/>
        </p:nvSpPr>
        <p:spPr>
          <a:xfrm>
            <a:off x="528533" y="6335377"/>
            <a:ext cx="77216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rgbClr val="002060"/>
                </a:solidFill>
                <a:latin typeface="Century Gothic" panose="020B0502020202020204" pitchFamily="34" charset="0"/>
                <a:ea typeface="+mn-ea"/>
                <a:cs typeface="Tahoma" pitchFamily="34" charset="0"/>
              </a:rPr>
              <a:pPr/>
              <a:t>‹#›</a:t>
            </a:fld>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a:t>
            </a:r>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U.S. Bureau of Labor Statistics</a:t>
            </a:r>
            <a:r>
              <a:rPr lang="en-US" sz="1050" spc="45" dirty="0" smtClean="0">
                <a:solidFill>
                  <a:srgbClr val="002060"/>
                </a:solidFill>
                <a:latin typeface="Century Gothic" panose="020B0502020202020204" pitchFamily="34" charset="0"/>
              </a:rPr>
              <a:t> • </a:t>
            </a:r>
            <a:r>
              <a:rPr lang="en-US" sz="1050" b="1" spc="45" dirty="0" smtClean="0">
                <a:solidFill>
                  <a:srgbClr val="002060"/>
                </a:solidFill>
                <a:latin typeface="Century Gothic" panose="020B0502020202020204" pitchFamily="34" charset="0"/>
              </a:rPr>
              <a:t>bls.gov</a:t>
            </a:r>
          </a:p>
        </p:txBody>
      </p:sp>
    </p:spTree>
    <p:extLst>
      <p:ext uri="{BB962C8B-B14F-4D97-AF65-F5344CB8AC3E}">
        <p14:creationId xmlns:p14="http://schemas.microsoft.com/office/powerpoint/2010/main" val="1686485968"/>
      </p:ext>
    </p:extLst>
  </p:cSld>
  <p:clrMap bg1="lt1" tx1="dk1" bg2="lt2" tx2="dk2" accent1="accent1" accent2="accent2" accent3="accent3" accent4="accent4" accent5="accent5" accent6="accent6" hlink="hlink" folHlink="folHlink"/>
  <p:sldLayoutIdLst>
    <p:sldLayoutId id="2147483691" r:id="rId1"/>
    <p:sldLayoutId id="2147483671" r:id="rId2"/>
    <p:sldLayoutId id="2147483690" r:id="rId3"/>
    <p:sldLayoutId id="2147483695" r:id="rId4"/>
    <p:sldLayoutId id="2147483692" r:id="rId5"/>
    <p:sldLayoutId id="2147483693" r:id="rId6"/>
    <p:sldLayoutId id="2147483694" r:id="rId7"/>
  </p:sldLayoutIdLst>
  <p:hf hdr="0" dt="0"/>
  <p:txStyles>
    <p:titleStyle>
      <a:lvl1pPr algn="ctr" rtl="0" eaLnBrk="0" fontAlgn="base" hangingPunct="0">
        <a:spcBef>
          <a:spcPct val="0"/>
        </a:spcBef>
        <a:spcAft>
          <a:spcPct val="0"/>
        </a:spcAft>
        <a:defRPr sz="4400" b="1" kern="1200">
          <a:solidFill>
            <a:srgbClr val="192168"/>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400" b="1">
          <a:solidFill>
            <a:srgbClr val="192168"/>
          </a:solidFill>
          <a:latin typeface="Tahoma" pitchFamily="34" charset="0"/>
          <a:cs typeface="Tahoma" pitchFamily="34" charset="0"/>
        </a:defRPr>
      </a:lvl2pPr>
      <a:lvl3pPr algn="ctr" rtl="0" eaLnBrk="0" fontAlgn="base" hangingPunct="0">
        <a:spcBef>
          <a:spcPct val="0"/>
        </a:spcBef>
        <a:spcAft>
          <a:spcPct val="0"/>
        </a:spcAft>
        <a:defRPr sz="4400" b="1">
          <a:solidFill>
            <a:srgbClr val="192168"/>
          </a:solidFill>
          <a:latin typeface="Tahoma" pitchFamily="34" charset="0"/>
          <a:cs typeface="Tahoma" pitchFamily="34" charset="0"/>
        </a:defRPr>
      </a:lvl3pPr>
      <a:lvl4pPr algn="ctr" rtl="0" eaLnBrk="0" fontAlgn="base" hangingPunct="0">
        <a:spcBef>
          <a:spcPct val="0"/>
        </a:spcBef>
        <a:spcAft>
          <a:spcPct val="0"/>
        </a:spcAft>
        <a:defRPr sz="4400" b="1">
          <a:solidFill>
            <a:srgbClr val="192168"/>
          </a:solidFill>
          <a:latin typeface="Tahoma" pitchFamily="34" charset="0"/>
          <a:cs typeface="Tahoma" pitchFamily="34" charset="0"/>
        </a:defRPr>
      </a:lvl4pPr>
      <a:lvl5pPr algn="ctr" rtl="0" eaLnBrk="0" fontAlgn="base" hangingPunct="0">
        <a:spcBef>
          <a:spcPct val="0"/>
        </a:spcBef>
        <a:spcAft>
          <a:spcPct val="0"/>
        </a:spcAft>
        <a:defRPr sz="4400" b="1">
          <a:solidFill>
            <a:srgbClr val="192168"/>
          </a:solidFill>
          <a:latin typeface="Tahoma" pitchFamily="34" charset="0"/>
          <a:cs typeface="Tahoma" pitchFamily="34" charset="0"/>
        </a:defRPr>
      </a:lvl5pPr>
      <a:lvl6pPr marL="457200" algn="ctr" rtl="0" fontAlgn="base">
        <a:spcBef>
          <a:spcPct val="0"/>
        </a:spcBef>
        <a:spcAft>
          <a:spcPct val="0"/>
        </a:spcAft>
        <a:defRPr sz="4400" b="1">
          <a:solidFill>
            <a:schemeClr val="bg1"/>
          </a:solidFill>
          <a:latin typeface="Tahoma" pitchFamily="34" charset="0"/>
          <a:cs typeface="Tahoma" pitchFamily="34" charset="0"/>
        </a:defRPr>
      </a:lvl6pPr>
      <a:lvl7pPr marL="914400" algn="ctr" rtl="0" fontAlgn="base">
        <a:spcBef>
          <a:spcPct val="0"/>
        </a:spcBef>
        <a:spcAft>
          <a:spcPct val="0"/>
        </a:spcAft>
        <a:defRPr sz="4400" b="1">
          <a:solidFill>
            <a:schemeClr val="bg1"/>
          </a:solidFill>
          <a:latin typeface="Tahoma" pitchFamily="34" charset="0"/>
          <a:cs typeface="Tahoma" pitchFamily="34" charset="0"/>
        </a:defRPr>
      </a:lvl7pPr>
      <a:lvl8pPr marL="1371600" algn="ctr" rtl="0" fontAlgn="base">
        <a:spcBef>
          <a:spcPct val="0"/>
        </a:spcBef>
        <a:spcAft>
          <a:spcPct val="0"/>
        </a:spcAft>
        <a:defRPr sz="4400" b="1">
          <a:solidFill>
            <a:schemeClr val="bg1"/>
          </a:solidFill>
          <a:latin typeface="Tahoma" pitchFamily="34" charset="0"/>
          <a:cs typeface="Tahoma" pitchFamily="34" charset="0"/>
        </a:defRPr>
      </a:lvl8pPr>
      <a:lvl9pPr marL="1828800" algn="ctr" rtl="0" fontAlgn="base">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rgbClr val="CE1126"/>
        </a:buClr>
        <a:buSzPct val="80000"/>
        <a:buFont typeface="Wingdings" pitchFamily="2" charset="2"/>
        <a:buChar char=""/>
        <a:defRPr sz="3200" kern="1200">
          <a:solidFill>
            <a:srgbClr val="192168"/>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lr>
          <a:srgbClr val="CE1126"/>
        </a:buClr>
        <a:buFont typeface="Wingdings 3" pitchFamily="18" charset="2"/>
        <a:buChar char=""/>
        <a:defRPr sz="2800" kern="1200">
          <a:solidFill>
            <a:srgbClr val="192168"/>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lr>
          <a:srgbClr val="CE1126"/>
        </a:buClr>
        <a:buFont typeface="Calibri" pitchFamily="34" charset="0"/>
        <a:buChar char="–"/>
        <a:defRPr sz="2400" kern="1200">
          <a:solidFill>
            <a:srgbClr val="192168"/>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lr>
          <a:srgbClr val="CE1126"/>
        </a:buClr>
        <a:buSzPct val="125000"/>
        <a:buFont typeface="Arial" charset="0"/>
        <a:buChar char="•"/>
        <a:defRPr sz="2000" kern="1200">
          <a:solidFill>
            <a:srgbClr val="192168"/>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Font typeface="Wingdings" pitchFamily="2" charset="2"/>
        <a:buChar char="v"/>
        <a:defRPr sz="2000" kern="1200">
          <a:solidFill>
            <a:srgbClr val="000000"/>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 userDrawn="1">
          <p15:clr>
            <a:srgbClr val="F26B43"/>
          </p15:clr>
        </p15:guide>
        <p15:guide id="2" pos="7296" userDrawn="1">
          <p15:clr>
            <a:srgbClr val="F26B43"/>
          </p15:clr>
        </p15:guide>
        <p15:guide id="3" orient="horz" pos="28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084" r="9955"/>
          <a:stretch/>
        </p:blipFill>
        <p:spPr>
          <a:xfrm>
            <a:off x="0" y="1"/>
            <a:ext cx="12192000" cy="6858000"/>
          </a:xfrm>
          <a:prstGeom prst="rect">
            <a:avLst/>
          </a:prstGeom>
        </p:spPr>
      </p:pic>
      <p:sp>
        <p:nvSpPr>
          <p:cNvPr id="8" name="TextBox 7"/>
          <p:cNvSpPr txBox="1"/>
          <p:nvPr userDrawn="1"/>
        </p:nvSpPr>
        <p:spPr>
          <a:xfrm>
            <a:off x="609600" y="466344"/>
            <a:ext cx="10972800" cy="923330"/>
          </a:xfrm>
          <a:prstGeom prst="rect">
            <a:avLst/>
          </a:prstGeom>
          <a:noFill/>
        </p:spPr>
        <p:txBody>
          <a:bodyPr wrap="square" rtlCol="0">
            <a:spAutoFit/>
          </a:bodyPr>
          <a:lstStyle/>
          <a:p>
            <a:pPr algn="ctr"/>
            <a:r>
              <a:rPr lang="en-US" sz="5400" b="1" dirty="0" smtClean="0">
                <a:solidFill>
                  <a:schemeClr val="bg1"/>
                </a:solidFill>
              </a:rPr>
              <a:t>Contact Information</a:t>
            </a:r>
            <a:endParaRPr lang="en-US" sz="5400" b="1" dirty="0">
              <a:solidFill>
                <a:schemeClr val="bg1"/>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0189" y="5881446"/>
            <a:ext cx="11252936" cy="976557"/>
          </a:xfrm>
          <a:prstGeom prst="rect">
            <a:avLst/>
          </a:prstGeom>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175391" y="6205585"/>
            <a:ext cx="1354996" cy="608236"/>
          </a:xfrm>
          <a:prstGeom prst="rect">
            <a:avLst/>
          </a:prstGeom>
        </p:spPr>
      </p:pic>
      <p:sp>
        <p:nvSpPr>
          <p:cNvPr id="11" name="Footer Placeholder 4"/>
          <p:cNvSpPr txBox="1">
            <a:spLocks/>
          </p:cNvSpPr>
          <p:nvPr userDrawn="1"/>
        </p:nvSpPr>
        <p:spPr>
          <a:xfrm>
            <a:off x="528533" y="6335377"/>
            <a:ext cx="77216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chemeClr val="bg1"/>
                </a:solidFill>
                <a:latin typeface="Century Gothic" panose="020B0502020202020204" pitchFamily="34" charset="0"/>
                <a:ea typeface="+mn-ea"/>
                <a:cs typeface="Tahoma" pitchFamily="34" charset="0"/>
              </a:rPr>
              <a:pPr/>
              <a:t>‹#›</a:t>
            </a:fld>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a:t>
            </a:r>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U.S. Bureau of Labor Statistics</a:t>
            </a:r>
            <a:r>
              <a:rPr lang="en-US" sz="1050" spc="45" dirty="0" smtClean="0">
                <a:solidFill>
                  <a:schemeClr val="bg1"/>
                </a:solidFill>
                <a:latin typeface="Century Gothic" panose="020B0502020202020204" pitchFamily="34" charset="0"/>
              </a:rPr>
              <a:t> • </a:t>
            </a:r>
            <a:r>
              <a:rPr lang="en-US" sz="1050" b="1" spc="45" dirty="0" smtClean="0">
                <a:solidFill>
                  <a:schemeClr val="bg1"/>
                </a:solidFill>
                <a:latin typeface="Century Gothic" panose="020B0502020202020204" pitchFamily="34" charset="0"/>
              </a:rPr>
              <a:t>bls.gov</a:t>
            </a:r>
          </a:p>
        </p:txBody>
      </p:sp>
    </p:spTree>
    <p:extLst>
      <p:ext uri="{BB962C8B-B14F-4D97-AF65-F5344CB8AC3E}">
        <p14:creationId xmlns:p14="http://schemas.microsoft.com/office/powerpoint/2010/main" val="844186518"/>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 userDrawn="1">
          <p15:clr>
            <a:srgbClr val="F26B43"/>
          </p15:clr>
        </p15:guide>
        <p15:guide id="2" pos="7296" userDrawn="1">
          <p15:clr>
            <a:srgbClr val="F26B43"/>
          </p15:clr>
        </p15:guide>
        <p15:guide id="3" orient="horz" pos="2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hyperlink" Target="https://www.imf.org/external/pubs/ft/ppi/2010/manual/ppi.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429416"/>
            <a:ext cx="10972800" cy="1527048"/>
          </a:xfrm>
        </p:spPr>
        <p:txBody>
          <a:bodyPr>
            <a:normAutofit fontScale="90000"/>
          </a:bodyPr>
          <a:lstStyle/>
          <a:p>
            <a:r>
              <a:rPr lang="en-US" dirty="0"/>
              <a:t>What is the Appropriate Index Formula to Estimate Producer Price Change</a:t>
            </a:r>
            <a:r>
              <a:rPr lang="en-US" dirty="0" smtClean="0"/>
              <a:t>?</a:t>
            </a:r>
            <a:endParaRPr lang="en-US" dirty="0"/>
          </a:p>
        </p:txBody>
      </p:sp>
      <p:sp>
        <p:nvSpPr>
          <p:cNvPr id="4" name="Subtitle 2"/>
          <p:cNvSpPr txBox="1">
            <a:spLocks/>
          </p:cNvSpPr>
          <p:nvPr/>
        </p:nvSpPr>
        <p:spPr>
          <a:xfrm>
            <a:off x="1981200" y="2568421"/>
            <a:ext cx="8229600" cy="2888674"/>
          </a:xfrm>
          <a:prstGeom prst="rect">
            <a:avLst/>
          </a:prstGeom>
        </p:spPr>
        <p:txBody>
          <a:bodyPr/>
          <a:lstStyle>
            <a:lvl1pPr marL="0" indent="0" algn="ctr" defTabSz="914400" rtl="0" eaLnBrk="1" latinLnBrk="0" hangingPunct="1">
              <a:lnSpc>
                <a:spcPts val="3400"/>
              </a:lnSpc>
              <a:spcBef>
                <a:spcPts val="600"/>
              </a:spcBef>
              <a:buFont typeface="Arial" panose="020B0604020202020204" pitchFamily="34" charset="0"/>
              <a:buNone/>
              <a:defRPr sz="3200" b="1"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3300"/>
              </a:lnSpc>
            </a:pPr>
            <a:r>
              <a:rPr lang="en-US" dirty="0" smtClean="0"/>
              <a:t>December 11, 2020</a:t>
            </a:r>
          </a:p>
          <a:p>
            <a:pPr>
              <a:lnSpc>
                <a:spcPts val="3300"/>
              </a:lnSpc>
            </a:pPr>
            <a:endParaRPr lang="en-US" dirty="0"/>
          </a:p>
          <a:p>
            <a:pPr>
              <a:lnSpc>
                <a:spcPts val="3300"/>
              </a:lnSpc>
            </a:pPr>
            <a:r>
              <a:rPr lang="en-US" dirty="0" smtClean="0"/>
              <a:t>Robert </a:t>
            </a:r>
            <a:r>
              <a:rPr lang="en-US" dirty="0" smtClean="0"/>
              <a:t>Martin</a:t>
            </a:r>
          </a:p>
          <a:p>
            <a:pPr>
              <a:lnSpc>
                <a:spcPts val="3300"/>
              </a:lnSpc>
            </a:pPr>
            <a:r>
              <a:rPr lang="en-US" dirty="0" smtClean="0"/>
              <a:t>Jonathan Weinhagen</a:t>
            </a:r>
          </a:p>
          <a:p>
            <a:pPr>
              <a:lnSpc>
                <a:spcPts val="3300"/>
              </a:lnSpc>
            </a:pPr>
            <a:endParaRPr lang="en-US" dirty="0"/>
          </a:p>
        </p:txBody>
      </p:sp>
    </p:spTree>
    <p:extLst>
      <p:ext uri="{BB962C8B-B14F-4D97-AF65-F5344CB8AC3E}">
        <p14:creationId xmlns:p14="http://schemas.microsoft.com/office/powerpoint/2010/main" val="3996251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Average annual percent change by commodity, 2008-17</a:t>
            </a:r>
            <a:endParaRPr lang="en-US" sz="3600" dirty="0"/>
          </a:p>
        </p:txBody>
      </p:sp>
      <p:graphicFrame>
        <p:nvGraphicFramePr>
          <p:cNvPr id="5" name="Content Placeholder 3"/>
          <p:cNvGraphicFramePr>
            <a:graphicFrameLocks/>
          </p:cNvGraphicFramePr>
          <p:nvPr>
            <p:extLst>
              <p:ext uri="{D42A27DB-BD31-4B8C-83A1-F6EECF244321}">
                <p14:modId xmlns:p14="http://schemas.microsoft.com/office/powerpoint/2010/main" val="315798044"/>
              </p:ext>
            </p:extLst>
          </p:nvPr>
        </p:nvGraphicFramePr>
        <p:xfrm>
          <a:off x="926124" y="1261872"/>
          <a:ext cx="10316307" cy="4310401"/>
        </p:xfrm>
        <a:graphic>
          <a:graphicData uri="http://schemas.openxmlformats.org/drawingml/2006/table">
            <a:tbl>
              <a:tblPr firstRow="1" firstCol="1" bandRow="1">
                <a:tableStyleId>{5C22544A-7EE6-4342-B048-85BDC9FD1C3A}</a:tableStyleId>
              </a:tblPr>
              <a:tblGrid>
                <a:gridCol w="4470088"/>
                <a:gridCol w="1880173"/>
                <a:gridCol w="1834010"/>
                <a:gridCol w="2132036"/>
              </a:tblGrid>
              <a:tr h="660713">
                <a:tc>
                  <a:txBody>
                    <a:bodyPr/>
                    <a:lstStyle/>
                    <a:p>
                      <a:pPr marL="0" marR="0" indent="228600">
                        <a:lnSpc>
                          <a:spcPct val="150000"/>
                        </a:lnSpc>
                        <a:spcBef>
                          <a:spcPts val="0"/>
                        </a:spcBef>
                        <a:spcAft>
                          <a:spcPts val="0"/>
                        </a:spcAft>
                      </a:pPr>
                      <a:r>
                        <a:rPr lang="en-US" sz="1800" dirty="0" smtClean="0">
                          <a:effectLst/>
                        </a:rPr>
                        <a:t>Category</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indent="0" algn="ctr">
                        <a:lnSpc>
                          <a:spcPts val="2000"/>
                        </a:lnSpc>
                        <a:spcBef>
                          <a:spcPts val="0"/>
                        </a:spcBef>
                        <a:spcAft>
                          <a:spcPts val="0"/>
                        </a:spcAft>
                      </a:pPr>
                      <a:r>
                        <a:rPr lang="en-US" sz="1800" dirty="0" smtClean="0">
                          <a:effectLst/>
                        </a:rPr>
                        <a:t>Young (current methodology)</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indent="0" algn="ctr">
                        <a:lnSpc>
                          <a:spcPts val="2000"/>
                        </a:lnSpc>
                        <a:spcBef>
                          <a:spcPts val="0"/>
                        </a:spcBef>
                        <a:spcAft>
                          <a:spcPts val="0"/>
                        </a:spcAft>
                      </a:pPr>
                      <a:r>
                        <a:rPr lang="en-US" sz="1800" dirty="0" smtClean="0">
                          <a:effectLst/>
                        </a:rPr>
                        <a:t>Geometric Young</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indent="0" algn="ctr">
                        <a:lnSpc>
                          <a:spcPts val="2000"/>
                        </a:lnSpc>
                        <a:spcBef>
                          <a:spcPts val="0"/>
                        </a:spcBef>
                        <a:spcAft>
                          <a:spcPts val="0"/>
                        </a:spcAft>
                      </a:pPr>
                      <a:r>
                        <a:rPr lang="en-US" sz="1800" dirty="0" smtClean="0">
                          <a:effectLst/>
                        </a:rPr>
                        <a:t>Difference</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r>
              <a:tr h="456211">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800" dirty="0" smtClean="0">
                          <a:solidFill>
                            <a:schemeClr val="lt1"/>
                          </a:solidFill>
                          <a:effectLst/>
                          <a:latin typeface="+mn-lt"/>
                          <a:ea typeface="+mn-ea"/>
                          <a:cs typeface="+mn-cs"/>
                        </a:rPr>
                        <a:t>All</a:t>
                      </a:r>
                      <a:r>
                        <a:rPr lang="en-US" sz="1800" baseline="0" dirty="0" smtClean="0">
                          <a:solidFill>
                            <a:schemeClr val="lt1"/>
                          </a:solidFill>
                          <a:effectLst/>
                          <a:latin typeface="+mn-lt"/>
                          <a:ea typeface="+mn-ea"/>
                          <a:cs typeface="+mn-cs"/>
                        </a:rPr>
                        <a:t> Categories</a:t>
                      </a:r>
                      <a:endParaRPr lang="en-US" sz="1800" dirty="0" smtClean="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82880" marR="51435" marT="0" marB="0" anchor="ctr"/>
                </a:tc>
                <a:tc>
                  <a:txBody>
                    <a:bodyPr/>
                    <a:lstStyle/>
                    <a:p>
                      <a:pPr marL="0" marR="0" lvl="0" indent="228600" algn="r" defTabSz="914400" rtl="0" eaLnBrk="1" fontAlgn="auto" latinLnBrk="0" hangingPunct="1">
                        <a:lnSpc>
                          <a:spcPct val="150000"/>
                        </a:lnSpc>
                        <a:spcBef>
                          <a:spcPts val="0"/>
                        </a:spcBef>
                        <a:spcAft>
                          <a:spcPts val="0"/>
                        </a:spcAft>
                        <a:buClrTx/>
                        <a:buSzTx/>
                        <a:buFontTx/>
                        <a:buNone/>
                        <a:tabLst/>
                        <a:defRPr/>
                      </a:pPr>
                      <a:r>
                        <a:rPr lang="en-US" sz="1800" dirty="0" smtClean="0">
                          <a:effectLst/>
                        </a:rPr>
                        <a:t>1.520</a:t>
                      </a:r>
                      <a:endParaRPr lang="en-US" sz="1800" dirty="0" smtClean="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lvl="0" indent="228600" algn="r" defTabSz="914400" rtl="0" eaLnBrk="1" fontAlgn="auto" latinLnBrk="0" hangingPunct="1">
                        <a:lnSpc>
                          <a:spcPct val="150000"/>
                        </a:lnSpc>
                        <a:spcBef>
                          <a:spcPts val="0"/>
                        </a:spcBef>
                        <a:spcAft>
                          <a:spcPts val="0"/>
                        </a:spcAft>
                        <a:buClrTx/>
                        <a:buSzTx/>
                        <a:buFontTx/>
                        <a:buNone/>
                        <a:tabLst/>
                        <a:defRPr/>
                      </a:pPr>
                      <a:r>
                        <a:rPr lang="en-US" sz="1800" dirty="0" smtClean="0">
                          <a:effectLst/>
                        </a:rPr>
                        <a:t>1.250</a:t>
                      </a:r>
                      <a:endParaRPr lang="en-US" sz="1800" dirty="0" smtClean="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smtClean="0">
                          <a:effectLst/>
                        </a:rPr>
                        <a:t>0.270</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r>
              <a:tr h="456211">
                <a:tc>
                  <a:txBody>
                    <a:bodyPr/>
                    <a:lstStyle/>
                    <a:p>
                      <a:pPr marL="0" marR="0" indent="0" algn="l">
                        <a:lnSpc>
                          <a:spcPct val="150000"/>
                        </a:lnSpc>
                        <a:spcBef>
                          <a:spcPts val="0"/>
                        </a:spcBef>
                        <a:spcAft>
                          <a:spcPts val="0"/>
                        </a:spcAft>
                      </a:pPr>
                      <a:r>
                        <a:rPr lang="en-US" sz="1800" dirty="0">
                          <a:effectLst/>
                        </a:rPr>
                        <a:t>Food</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82880" marR="51435" marT="0" marB="0" anchor="ctr"/>
                </a:tc>
                <a:tc>
                  <a:txBody>
                    <a:bodyPr/>
                    <a:lstStyle/>
                    <a:p>
                      <a:pPr marL="0" marR="0" indent="228600" algn="r">
                        <a:lnSpc>
                          <a:spcPct val="150000"/>
                        </a:lnSpc>
                        <a:spcBef>
                          <a:spcPts val="0"/>
                        </a:spcBef>
                        <a:spcAft>
                          <a:spcPts val="0"/>
                        </a:spcAft>
                      </a:pPr>
                      <a:r>
                        <a:rPr lang="en-US" sz="1800" dirty="0">
                          <a:effectLst/>
                        </a:rPr>
                        <a:t>1.660</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a:effectLst/>
                        </a:rPr>
                        <a:t>1.452</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a:effectLst/>
                        </a:rPr>
                        <a:t>0.209</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r>
              <a:tr h="456211">
                <a:tc>
                  <a:txBody>
                    <a:bodyPr/>
                    <a:lstStyle/>
                    <a:p>
                      <a:pPr marL="0" marR="0" indent="0" algn="l">
                        <a:lnSpc>
                          <a:spcPct val="150000"/>
                        </a:lnSpc>
                        <a:spcBef>
                          <a:spcPts val="0"/>
                        </a:spcBef>
                        <a:spcAft>
                          <a:spcPts val="0"/>
                        </a:spcAft>
                      </a:pPr>
                      <a:r>
                        <a:rPr lang="en-US" sz="1800" dirty="0">
                          <a:effectLst/>
                        </a:rPr>
                        <a:t>Energy</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82880" marR="51435" marT="0" marB="0" anchor="ctr"/>
                </a:tc>
                <a:tc>
                  <a:txBody>
                    <a:bodyPr/>
                    <a:lstStyle/>
                    <a:p>
                      <a:pPr marL="0" marR="0" indent="228600" algn="r">
                        <a:lnSpc>
                          <a:spcPct val="150000"/>
                        </a:lnSpc>
                        <a:spcBef>
                          <a:spcPts val="0"/>
                        </a:spcBef>
                        <a:spcAft>
                          <a:spcPts val="0"/>
                        </a:spcAft>
                      </a:pPr>
                      <a:r>
                        <a:rPr lang="en-US" sz="1800" dirty="0">
                          <a:effectLst/>
                        </a:rPr>
                        <a:t>-0.024</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a:effectLst/>
                        </a:rPr>
                        <a:t>-0.404</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a:effectLst/>
                        </a:rPr>
                        <a:t>0.380</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r>
              <a:tr h="456211">
                <a:tc>
                  <a:txBody>
                    <a:bodyPr/>
                    <a:lstStyle/>
                    <a:p>
                      <a:pPr marL="0" marR="0" indent="0" algn="l">
                        <a:lnSpc>
                          <a:spcPct val="150000"/>
                        </a:lnSpc>
                        <a:spcBef>
                          <a:spcPts val="0"/>
                        </a:spcBef>
                        <a:spcAft>
                          <a:spcPts val="0"/>
                        </a:spcAft>
                      </a:pPr>
                      <a:r>
                        <a:rPr lang="en-US" sz="1800" dirty="0">
                          <a:effectLst/>
                        </a:rPr>
                        <a:t>Goods </a:t>
                      </a:r>
                      <a:r>
                        <a:rPr lang="en-US" sz="1800" dirty="0" smtClean="0">
                          <a:effectLst/>
                        </a:rPr>
                        <a:t>less </a:t>
                      </a:r>
                      <a:r>
                        <a:rPr lang="en-US" sz="1800" dirty="0">
                          <a:effectLst/>
                        </a:rPr>
                        <a:t>f</a:t>
                      </a:r>
                      <a:r>
                        <a:rPr lang="en-US" sz="1800" dirty="0" smtClean="0">
                          <a:effectLst/>
                        </a:rPr>
                        <a:t>ood </a:t>
                      </a:r>
                      <a:r>
                        <a:rPr lang="en-US" sz="1800" dirty="0">
                          <a:effectLst/>
                        </a:rPr>
                        <a:t>&amp; </a:t>
                      </a:r>
                      <a:r>
                        <a:rPr lang="en-US" sz="1800" dirty="0" smtClean="0">
                          <a:effectLst/>
                        </a:rPr>
                        <a:t>energy</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82880" marR="51435" marT="0" marB="0" anchor="ctr"/>
                </a:tc>
                <a:tc>
                  <a:txBody>
                    <a:bodyPr/>
                    <a:lstStyle/>
                    <a:p>
                      <a:pPr marL="0" marR="0" indent="228600" algn="r">
                        <a:lnSpc>
                          <a:spcPct val="150000"/>
                        </a:lnSpc>
                        <a:spcBef>
                          <a:spcPts val="0"/>
                        </a:spcBef>
                        <a:spcAft>
                          <a:spcPts val="0"/>
                        </a:spcAft>
                      </a:pPr>
                      <a:r>
                        <a:rPr lang="en-US" sz="1800" dirty="0">
                          <a:effectLst/>
                        </a:rPr>
                        <a:t>1.684</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a:effectLst/>
                        </a:rPr>
                        <a:t>1.500</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a:effectLst/>
                        </a:rPr>
                        <a:t>0.185</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r>
              <a:tr h="456211">
                <a:tc>
                  <a:txBody>
                    <a:bodyPr/>
                    <a:lstStyle/>
                    <a:p>
                      <a:pPr marL="0" marR="0" indent="0" algn="l">
                        <a:lnSpc>
                          <a:spcPct val="150000"/>
                        </a:lnSpc>
                        <a:spcBef>
                          <a:spcPts val="0"/>
                        </a:spcBef>
                        <a:spcAft>
                          <a:spcPts val="0"/>
                        </a:spcAft>
                      </a:pPr>
                      <a:r>
                        <a:rPr lang="en-US" sz="1800" dirty="0" smtClean="0">
                          <a:effectLst/>
                        </a:rPr>
                        <a:t>Wholesale</a:t>
                      </a:r>
                      <a:r>
                        <a:rPr lang="en-US" sz="1800" baseline="0" dirty="0" smtClean="0">
                          <a:effectLst/>
                        </a:rPr>
                        <a:t> and Retail </a:t>
                      </a:r>
                      <a:r>
                        <a:rPr lang="en-US" sz="1800" dirty="0" smtClean="0">
                          <a:effectLst/>
                        </a:rPr>
                        <a:t>Trade</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82880" marR="51435" marT="0" marB="0" anchor="ctr"/>
                </a:tc>
                <a:tc>
                  <a:txBody>
                    <a:bodyPr/>
                    <a:lstStyle/>
                    <a:p>
                      <a:pPr marL="0" marR="0" indent="228600" algn="r">
                        <a:lnSpc>
                          <a:spcPct val="150000"/>
                        </a:lnSpc>
                        <a:spcBef>
                          <a:spcPts val="0"/>
                        </a:spcBef>
                        <a:spcAft>
                          <a:spcPts val="0"/>
                        </a:spcAft>
                      </a:pPr>
                      <a:r>
                        <a:rPr lang="en-US" sz="1800" dirty="0">
                          <a:effectLst/>
                        </a:rPr>
                        <a:t>1.087</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a:effectLst/>
                        </a:rPr>
                        <a:t>-0.263</a:t>
                      </a:r>
                      <a:endParaRPr lang="en-US" sz="180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a:effectLst/>
                        </a:rPr>
                        <a:t>1.350</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r>
              <a:tr h="456211">
                <a:tc>
                  <a:txBody>
                    <a:bodyPr/>
                    <a:lstStyle/>
                    <a:p>
                      <a:pPr marL="0" marR="0" indent="0" algn="l">
                        <a:lnSpc>
                          <a:spcPct val="150000"/>
                        </a:lnSpc>
                        <a:spcBef>
                          <a:spcPts val="0"/>
                        </a:spcBef>
                        <a:spcAft>
                          <a:spcPts val="0"/>
                        </a:spcAft>
                      </a:pPr>
                      <a:r>
                        <a:rPr lang="en-US" sz="1800" dirty="0">
                          <a:effectLst/>
                        </a:rPr>
                        <a:t>Transportation</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82880" marR="51435" marT="0" marB="0" anchor="ctr"/>
                </a:tc>
                <a:tc>
                  <a:txBody>
                    <a:bodyPr/>
                    <a:lstStyle/>
                    <a:p>
                      <a:pPr marL="0" marR="0" indent="228600" algn="r">
                        <a:lnSpc>
                          <a:spcPct val="150000"/>
                        </a:lnSpc>
                        <a:spcBef>
                          <a:spcPts val="0"/>
                        </a:spcBef>
                        <a:spcAft>
                          <a:spcPts val="0"/>
                        </a:spcAft>
                      </a:pPr>
                      <a:r>
                        <a:rPr lang="en-US" sz="1800" dirty="0">
                          <a:effectLst/>
                        </a:rPr>
                        <a:t>2.037</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a:effectLst/>
                        </a:rPr>
                        <a:t>1.638</a:t>
                      </a:r>
                      <a:endParaRPr lang="en-US" sz="180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a:effectLst/>
                        </a:rPr>
                        <a:t>0.398</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r>
              <a:tr h="456211">
                <a:tc>
                  <a:txBody>
                    <a:bodyPr/>
                    <a:lstStyle/>
                    <a:p>
                      <a:pPr marL="0" marR="0" indent="0" algn="l">
                        <a:lnSpc>
                          <a:spcPts val="2000"/>
                        </a:lnSpc>
                        <a:spcBef>
                          <a:spcPts val="0"/>
                        </a:spcBef>
                        <a:spcAft>
                          <a:spcPts val="0"/>
                        </a:spcAft>
                      </a:pPr>
                      <a:r>
                        <a:rPr lang="en-US" sz="1800" dirty="0">
                          <a:effectLst/>
                        </a:rPr>
                        <a:t>Services </a:t>
                      </a:r>
                      <a:r>
                        <a:rPr lang="en-US" sz="1800" dirty="0" smtClean="0">
                          <a:effectLst/>
                        </a:rPr>
                        <a:t>less trade </a:t>
                      </a:r>
                      <a:r>
                        <a:rPr lang="en-US" sz="1800" dirty="0">
                          <a:effectLst/>
                        </a:rPr>
                        <a:t>&amp; </a:t>
                      </a:r>
                      <a:r>
                        <a:rPr lang="en-US" sz="1800" dirty="0" smtClean="0">
                          <a:effectLst/>
                        </a:rPr>
                        <a:t>transportation</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82880" marR="51435" marT="0" marB="0" anchor="ctr"/>
                </a:tc>
                <a:tc>
                  <a:txBody>
                    <a:bodyPr/>
                    <a:lstStyle/>
                    <a:p>
                      <a:pPr marL="0" marR="0" indent="228600" algn="r">
                        <a:lnSpc>
                          <a:spcPct val="150000"/>
                        </a:lnSpc>
                        <a:spcBef>
                          <a:spcPts val="0"/>
                        </a:spcBef>
                        <a:spcAft>
                          <a:spcPts val="0"/>
                        </a:spcAft>
                      </a:pPr>
                      <a:r>
                        <a:rPr lang="en-US" sz="1800" dirty="0">
                          <a:effectLst/>
                        </a:rPr>
                        <a:t>1.078</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a:effectLst/>
                        </a:rPr>
                        <a:t>0.640</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a:effectLst/>
                        </a:rPr>
                        <a:t>0.438</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r>
              <a:tr h="456211">
                <a:tc>
                  <a:txBody>
                    <a:bodyPr/>
                    <a:lstStyle/>
                    <a:p>
                      <a:pPr marL="0" marR="0" indent="0" algn="l">
                        <a:lnSpc>
                          <a:spcPct val="150000"/>
                        </a:lnSpc>
                        <a:spcBef>
                          <a:spcPts val="0"/>
                        </a:spcBef>
                        <a:spcAft>
                          <a:spcPts val="0"/>
                        </a:spcAft>
                      </a:pPr>
                      <a:r>
                        <a:rPr lang="en-US" sz="1800" dirty="0" smtClean="0">
                          <a:effectLst/>
                        </a:rPr>
                        <a:t>Construction</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82880" marR="51435" marT="0" marB="0" anchor="ctr"/>
                </a:tc>
                <a:tc>
                  <a:txBody>
                    <a:bodyPr/>
                    <a:lstStyle/>
                    <a:p>
                      <a:pPr marL="0" marR="0" indent="228600" algn="r">
                        <a:lnSpc>
                          <a:spcPct val="150000"/>
                        </a:lnSpc>
                        <a:spcBef>
                          <a:spcPts val="0"/>
                        </a:spcBef>
                        <a:spcAft>
                          <a:spcPts val="0"/>
                        </a:spcAft>
                      </a:pPr>
                      <a:r>
                        <a:rPr lang="en-US" sz="1800" dirty="0">
                          <a:effectLst/>
                        </a:rPr>
                        <a:t>1.603</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a:effectLst/>
                        </a:rPr>
                        <a:t>1.554</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c>
                  <a:txBody>
                    <a:bodyPr/>
                    <a:lstStyle/>
                    <a:p>
                      <a:pPr marL="0" marR="0" indent="228600" algn="r">
                        <a:lnSpc>
                          <a:spcPct val="150000"/>
                        </a:lnSpc>
                        <a:spcBef>
                          <a:spcPts val="0"/>
                        </a:spcBef>
                        <a:spcAft>
                          <a:spcPts val="0"/>
                        </a:spcAft>
                      </a:pPr>
                      <a:r>
                        <a:rPr lang="en-US" sz="1800" dirty="0">
                          <a:effectLst/>
                        </a:rPr>
                        <a:t>0.049</a:t>
                      </a:r>
                      <a:endParaRPr lang="en-US" sz="1800" dirty="0">
                        <a:solidFill>
                          <a:srgbClr val="3333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274320" marT="0" marB="0" anchor="ctr"/>
                </a:tc>
              </a:tr>
            </a:tbl>
          </a:graphicData>
        </a:graphic>
      </p:graphicFrame>
      <p:sp>
        <p:nvSpPr>
          <p:cNvPr id="6" name="TextBox 5"/>
          <p:cNvSpPr txBox="1"/>
          <p:nvPr/>
        </p:nvSpPr>
        <p:spPr>
          <a:xfrm>
            <a:off x="926124" y="5572273"/>
            <a:ext cx="8897816" cy="546303"/>
          </a:xfrm>
          <a:prstGeom prst="rect">
            <a:avLst/>
          </a:prstGeom>
          <a:noFill/>
        </p:spPr>
        <p:txBody>
          <a:bodyPr wrap="square" rtlCol="0">
            <a:spAutoFit/>
          </a:bodyPr>
          <a:lstStyle/>
          <a:p>
            <a:r>
              <a:rPr lang="en-US" sz="1600" dirty="0"/>
              <a:t>*Averages are non-weighted averages of changes in all relevant 6-digit commodity </a:t>
            </a:r>
            <a:r>
              <a:rPr lang="en-US" sz="1600" dirty="0" smtClean="0"/>
              <a:t>indexes.</a:t>
            </a:r>
            <a:endParaRPr lang="en-US" sz="1600" dirty="0"/>
          </a:p>
          <a:p>
            <a:endParaRPr lang="en-US" sz="1350" dirty="0"/>
          </a:p>
        </p:txBody>
      </p:sp>
    </p:spTree>
    <p:extLst>
      <p:ext uri="{BB962C8B-B14F-4D97-AF65-F5344CB8AC3E}">
        <p14:creationId xmlns:p14="http://schemas.microsoft.com/office/powerpoint/2010/main" val="3568038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Demand, 2010-2017</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79809663"/>
              </p:ext>
            </p:extLst>
          </p:nvPr>
        </p:nvGraphicFramePr>
        <p:xfrm>
          <a:off x="609600" y="1722438"/>
          <a:ext cx="10972800" cy="39925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1557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PPI for Final Demand, 2010-2017</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46088982"/>
              </p:ext>
            </p:extLst>
          </p:nvPr>
        </p:nvGraphicFramePr>
        <p:xfrm>
          <a:off x="1817077" y="1722438"/>
          <a:ext cx="8557845" cy="3180893"/>
        </p:xfrm>
        <a:graphic>
          <a:graphicData uri="http://schemas.openxmlformats.org/drawingml/2006/table">
            <a:tbl>
              <a:tblPr firstRow="1" bandRow="1">
                <a:tableStyleId>{5C22544A-7EE6-4342-B048-85BDC9FD1C3A}</a:tableStyleId>
              </a:tblPr>
              <a:tblGrid>
                <a:gridCol w="3705924">
                  <a:extLst>
                    <a:ext uri="{9D8B030D-6E8A-4147-A177-3AD203B41FA5}">
                      <a16:colId xmlns="" xmlns:a16="http://schemas.microsoft.com/office/drawing/2014/main" val="20000"/>
                    </a:ext>
                  </a:extLst>
                </a:gridCol>
                <a:gridCol w="1999306">
                  <a:extLst>
                    <a:ext uri="{9D8B030D-6E8A-4147-A177-3AD203B41FA5}">
                      <a16:colId xmlns="" xmlns:a16="http://schemas.microsoft.com/office/drawing/2014/main" val="20001"/>
                    </a:ext>
                  </a:extLst>
                </a:gridCol>
                <a:gridCol w="2852615">
                  <a:extLst>
                    <a:ext uri="{9D8B030D-6E8A-4147-A177-3AD203B41FA5}">
                      <a16:colId xmlns="" xmlns:a16="http://schemas.microsoft.com/office/drawing/2014/main" val="20002"/>
                    </a:ext>
                  </a:extLst>
                </a:gridCol>
              </a:tblGrid>
              <a:tr h="867100">
                <a:tc>
                  <a:txBody>
                    <a:bodyPr/>
                    <a:lstStyle/>
                    <a:p>
                      <a:pPr algn="ctr"/>
                      <a:r>
                        <a:rPr lang="en-US" sz="2100" dirty="0" smtClean="0"/>
                        <a:t>Formula</a:t>
                      </a:r>
                      <a:endParaRPr lang="en-US" sz="2100" dirty="0"/>
                    </a:p>
                  </a:txBody>
                  <a:tcPr marL="68580" marR="68580" marT="34290" marB="34290" anchor="ctr"/>
                </a:tc>
                <a:tc>
                  <a:txBody>
                    <a:bodyPr/>
                    <a:lstStyle/>
                    <a:p>
                      <a:pPr algn="ctr"/>
                      <a:r>
                        <a:rPr lang="en-US" sz="2100" dirty="0"/>
                        <a:t>Total </a:t>
                      </a:r>
                      <a:r>
                        <a:rPr lang="en-US" sz="2100" dirty="0" smtClean="0"/>
                        <a:t>percent change</a:t>
                      </a:r>
                      <a:endParaRPr lang="en-US" sz="2100" dirty="0"/>
                    </a:p>
                  </a:txBody>
                  <a:tcPr marL="68580" marR="68580" marT="34290" marB="34290" anchor="ctr"/>
                </a:tc>
                <a:tc>
                  <a:txBody>
                    <a:bodyPr/>
                    <a:lstStyle/>
                    <a:p>
                      <a:pPr algn="ctr"/>
                      <a:r>
                        <a:rPr lang="en-US" sz="2100" dirty="0" smtClean="0"/>
                        <a:t>Percent change</a:t>
                      </a:r>
                      <a:r>
                        <a:rPr lang="en-US" sz="2100" baseline="0" dirty="0" smtClean="0"/>
                        <a:t> </a:t>
                      </a:r>
                      <a:r>
                        <a:rPr lang="en-US" sz="2100" baseline="0" dirty="0"/>
                        <a:t>per year</a:t>
                      </a:r>
                      <a:endParaRPr lang="en-US" sz="2100" dirty="0"/>
                    </a:p>
                  </a:txBody>
                  <a:tcPr marL="68580" marR="68580" marT="34290" marB="34290" anchor="ctr"/>
                </a:tc>
                <a:extLst>
                  <a:ext uri="{0D108BD9-81ED-4DB2-BD59-A6C34878D82A}">
                    <a16:rowId xmlns="" xmlns:a16="http://schemas.microsoft.com/office/drawing/2014/main" val="10000"/>
                  </a:ext>
                </a:extLst>
              </a:tr>
              <a:tr h="579593">
                <a:tc>
                  <a:txBody>
                    <a:bodyPr/>
                    <a:lstStyle/>
                    <a:p>
                      <a:pPr algn="ctr"/>
                      <a:r>
                        <a:rPr lang="en-US" sz="2100" dirty="0" smtClean="0"/>
                        <a:t>Young (current methodology)</a:t>
                      </a:r>
                      <a:endParaRPr lang="en-US" sz="2100" dirty="0"/>
                    </a:p>
                  </a:txBody>
                  <a:tcPr marL="68580" marR="68580" marT="34290" marB="34290" anchor="ctr"/>
                </a:tc>
                <a:tc>
                  <a:txBody>
                    <a:bodyPr/>
                    <a:lstStyle/>
                    <a:p>
                      <a:pPr algn="r"/>
                      <a:r>
                        <a:rPr lang="en-US" sz="2100" dirty="0" smtClean="0"/>
                        <a:t>13.07</a:t>
                      </a:r>
                      <a:endParaRPr lang="en-US" sz="2100" dirty="0"/>
                    </a:p>
                  </a:txBody>
                  <a:tcPr marL="68580" marR="182880" marT="34290" marB="34290" anchor="ctr"/>
                </a:tc>
                <a:tc>
                  <a:txBody>
                    <a:bodyPr/>
                    <a:lstStyle/>
                    <a:p>
                      <a:pPr algn="r"/>
                      <a:r>
                        <a:rPr lang="en-US" sz="2100" dirty="0" smtClean="0"/>
                        <a:t>1.56</a:t>
                      </a:r>
                      <a:endParaRPr lang="en-US" sz="2100" dirty="0"/>
                    </a:p>
                  </a:txBody>
                  <a:tcPr marL="68580" marR="182880" marT="34290" marB="34290" anchor="ctr"/>
                </a:tc>
                <a:extLst>
                  <a:ext uri="{0D108BD9-81ED-4DB2-BD59-A6C34878D82A}">
                    <a16:rowId xmlns="" xmlns:a16="http://schemas.microsoft.com/office/drawing/2014/main" val="10001"/>
                  </a:ext>
                </a:extLst>
              </a:tr>
              <a:tr h="867100">
                <a:tc>
                  <a:txBody>
                    <a:bodyPr/>
                    <a:lstStyle/>
                    <a:p>
                      <a:pPr algn="ctr"/>
                      <a:r>
                        <a:rPr lang="en-US" sz="2100" dirty="0"/>
                        <a:t>Geometric </a:t>
                      </a:r>
                      <a:r>
                        <a:rPr lang="en-US" sz="2100" dirty="0" smtClean="0"/>
                        <a:t>Young</a:t>
                      </a:r>
                      <a:endParaRPr lang="en-US" sz="2100" dirty="0"/>
                    </a:p>
                  </a:txBody>
                  <a:tcPr marL="68580" marR="68580" marT="34290" marB="34290" anchor="ctr"/>
                </a:tc>
                <a:tc>
                  <a:txBody>
                    <a:bodyPr/>
                    <a:lstStyle/>
                    <a:p>
                      <a:pPr algn="r"/>
                      <a:r>
                        <a:rPr lang="en-US" sz="2100" dirty="0" smtClean="0"/>
                        <a:t>8.27</a:t>
                      </a:r>
                      <a:endParaRPr lang="en-US" sz="2100" dirty="0"/>
                    </a:p>
                  </a:txBody>
                  <a:tcPr marL="68580" marR="182880" marT="34290" marB="34290" anchor="ctr"/>
                </a:tc>
                <a:tc>
                  <a:txBody>
                    <a:bodyPr/>
                    <a:lstStyle/>
                    <a:p>
                      <a:pPr algn="r"/>
                      <a:r>
                        <a:rPr lang="en-US" sz="2100" dirty="0" smtClean="0"/>
                        <a:t>1.01</a:t>
                      </a:r>
                      <a:endParaRPr lang="en-US" sz="2100" dirty="0"/>
                    </a:p>
                  </a:txBody>
                  <a:tcPr marL="68580" marR="182880" marT="34290" marB="34290" anchor="ctr"/>
                </a:tc>
                <a:extLst>
                  <a:ext uri="{0D108BD9-81ED-4DB2-BD59-A6C34878D82A}">
                    <a16:rowId xmlns="" xmlns:a16="http://schemas.microsoft.com/office/drawing/2014/main" val="10002"/>
                  </a:ext>
                </a:extLst>
              </a:tr>
              <a:tr h="867100">
                <a:tc>
                  <a:txBody>
                    <a:bodyPr/>
                    <a:lstStyle/>
                    <a:p>
                      <a:pPr algn="ctr"/>
                      <a:r>
                        <a:rPr lang="en-US" sz="2100" dirty="0" smtClean="0"/>
                        <a:t>Difference</a:t>
                      </a:r>
                      <a:endParaRPr lang="en-US" sz="2100" dirty="0"/>
                    </a:p>
                  </a:txBody>
                  <a:tcPr marL="68580" marR="68580" marT="34290" marB="34290" anchor="ctr"/>
                </a:tc>
                <a:tc>
                  <a:txBody>
                    <a:bodyPr/>
                    <a:lstStyle/>
                    <a:p>
                      <a:pPr algn="r"/>
                      <a:r>
                        <a:rPr lang="en-US" sz="2100" dirty="0" smtClean="0"/>
                        <a:t>4.80</a:t>
                      </a:r>
                      <a:endParaRPr lang="en-US" sz="2100" dirty="0"/>
                    </a:p>
                  </a:txBody>
                  <a:tcPr marL="68580" marR="182880" marT="34290" marB="34290" anchor="ctr"/>
                </a:tc>
                <a:tc>
                  <a:txBody>
                    <a:bodyPr/>
                    <a:lstStyle/>
                    <a:p>
                      <a:pPr algn="r"/>
                      <a:r>
                        <a:rPr lang="en-US" sz="2100" dirty="0" smtClean="0"/>
                        <a:t>0.55</a:t>
                      </a:r>
                      <a:endParaRPr lang="en-US" sz="2100" dirty="0"/>
                    </a:p>
                  </a:txBody>
                  <a:tcPr marL="68580" marR="182880" marT="34290" marB="34290" anchor="ctr"/>
                </a:tc>
              </a:tr>
            </a:tbl>
          </a:graphicData>
        </a:graphic>
      </p:graphicFrame>
    </p:spTree>
    <p:extLst>
      <p:ext uri="{BB962C8B-B14F-4D97-AF65-F5344CB8AC3E}">
        <p14:creationId xmlns:p14="http://schemas.microsoft.com/office/powerpoint/2010/main" val="2965451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Final Demand less Trade and Finance, </a:t>
            </a:r>
            <a:r>
              <a:rPr lang="en-US" sz="4200" dirty="0"/>
              <a:t>2010-2017</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61212392"/>
              </p:ext>
            </p:extLst>
          </p:nvPr>
        </p:nvGraphicFramePr>
        <p:xfrm>
          <a:off x="609600" y="1722438"/>
          <a:ext cx="10972800" cy="39925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0168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a:t>Final Demand less Trade and Finance, 2010-2017</a:t>
            </a:r>
          </a:p>
        </p:txBody>
      </p:sp>
      <p:graphicFrame>
        <p:nvGraphicFramePr>
          <p:cNvPr id="4" name="Table 3"/>
          <p:cNvGraphicFramePr>
            <a:graphicFrameLocks noGrp="1"/>
          </p:cNvGraphicFramePr>
          <p:nvPr>
            <p:extLst>
              <p:ext uri="{D42A27DB-BD31-4B8C-83A1-F6EECF244321}">
                <p14:modId xmlns:p14="http://schemas.microsoft.com/office/powerpoint/2010/main" val="1679918535"/>
              </p:ext>
            </p:extLst>
          </p:nvPr>
        </p:nvGraphicFramePr>
        <p:xfrm>
          <a:off x="1817077" y="1722438"/>
          <a:ext cx="8557845" cy="3180893"/>
        </p:xfrm>
        <a:graphic>
          <a:graphicData uri="http://schemas.openxmlformats.org/drawingml/2006/table">
            <a:tbl>
              <a:tblPr firstRow="1" bandRow="1">
                <a:tableStyleId>{5C22544A-7EE6-4342-B048-85BDC9FD1C3A}</a:tableStyleId>
              </a:tblPr>
              <a:tblGrid>
                <a:gridCol w="3705924">
                  <a:extLst>
                    <a:ext uri="{9D8B030D-6E8A-4147-A177-3AD203B41FA5}">
                      <a16:colId xmlns="" xmlns:a16="http://schemas.microsoft.com/office/drawing/2014/main" val="20000"/>
                    </a:ext>
                  </a:extLst>
                </a:gridCol>
                <a:gridCol w="1999306">
                  <a:extLst>
                    <a:ext uri="{9D8B030D-6E8A-4147-A177-3AD203B41FA5}">
                      <a16:colId xmlns="" xmlns:a16="http://schemas.microsoft.com/office/drawing/2014/main" val="20001"/>
                    </a:ext>
                  </a:extLst>
                </a:gridCol>
                <a:gridCol w="2852615">
                  <a:extLst>
                    <a:ext uri="{9D8B030D-6E8A-4147-A177-3AD203B41FA5}">
                      <a16:colId xmlns="" xmlns:a16="http://schemas.microsoft.com/office/drawing/2014/main" val="20002"/>
                    </a:ext>
                  </a:extLst>
                </a:gridCol>
              </a:tblGrid>
              <a:tr h="867100">
                <a:tc>
                  <a:txBody>
                    <a:bodyPr/>
                    <a:lstStyle/>
                    <a:p>
                      <a:pPr algn="ctr"/>
                      <a:r>
                        <a:rPr lang="en-US" sz="2100" dirty="0" smtClean="0"/>
                        <a:t>Formula</a:t>
                      </a:r>
                      <a:endParaRPr lang="en-US" sz="2100" dirty="0"/>
                    </a:p>
                  </a:txBody>
                  <a:tcPr marL="68580" marR="68580" marT="34290" marB="34290" anchor="ctr"/>
                </a:tc>
                <a:tc>
                  <a:txBody>
                    <a:bodyPr/>
                    <a:lstStyle/>
                    <a:p>
                      <a:pPr algn="ctr"/>
                      <a:r>
                        <a:rPr lang="en-US" sz="2100" dirty="0"/>
                        <a:t>Total </a:t>
                      </a:r>
                      <a:r>
                        <a:rPr lang="en-US" sz="2100" dirty="0" smtClean="0"/>
                        <a:t>percent change</a:t>
                      </a:r>
                      <a:endParaRPr lang="en-US" sz="2100" dirty="0"/>
                    </a:p>
                  </a:txBody>
                  <a:tcPr marL="68580" marR="68580" marT="34290" marB="34290" anchor="ctr"/>
                </a:tc>
                <a:tc>
                  <a:txBody>
                    <a:bodyPr/>
                    <a:lstStyle/>
                    <a:p>
                      <a:pPr algn="ctr"/>
                      <a:r>
                        <a:rPr lang="en-US" sz="2100" dirty="0" smtClean="0"/>
                        <a:t>Percent</a:t>
                      </a:r>
                      <a:r>
                        <a:rPr lang="en-US" sz="2100" baseline="0" dirty="0" smtClean="0"/>
                        <a:t> c</a:t>
                      </a:r>
                      <a:r>
                        <a:rPr lang="en-US" sz="2100" dirty="0" smtClean="0"/>
                        <a:t>hange</a:t>
                      </a:r>
                      <a:r>
                        <a:rPr lang="en-US" sz="2100" baseline="0" dirty="0" smtClean="0"/>
                        <a:t> </a:t>
                      </a:r>
                      <a:r>
                        <a:rPr lang="en-US" sz="2100" baseline="0" dirty="0"/>
                        <a:t>per year</a:t>
                      </a:r>
                      <a:endParaRPr lang="en-US" sz="2100" dirty="0"/>
                    </a:p>
                  </a:txBody>
                  <a:tcPr marL="68580" marR="68580" marT="34290" marB="34290" anchor="ctr"/>
                </a:tc>
                <a:extLst>
                  <a:ext uri="{0D108BD9-81ED-4DB2-BD59-A6C34878D82A}">
                    <a16:rowId xmlns="" xmlns:a16="http://schemas.microsoft.com/office/drawing/2014/main" val="10000"/>
                  </a:ext>
                </a:extLst>
              </a:tr>
              <a:tr h="579593">
                <a:tc>
                  <a:txBody>
                    <a:bodyPr/>
                    <a:lstStyle/>
                    <a:p>
                      <a:pPr algn="ctr"/>
                      <a:r>
                        <a:rPr lang="en-US" sz="2100" dirty="0" smtClean="0"/>
                        <a:t>Young (current methodology)</a:t>
                      </a:r>
                      <a:endParaRPr lang="en-US" sz="2100" dirty="0"/>
                    </a:p>
                  </a:txBody>
                  <a:tcPr marL="68580" marR="68580" marT="34290" marB="34290" anchor="ctr"/>
                </a:tc>
                <a:tc>
                  <a:txBody>
                    <a:bodyPr/>
                    <a:lstStyle/>
                    <a:p>
                      <a:pPr algn="r"/>
                      <a:r>
                        <a:rPr lang="en-US" sz="2100" dirty="0" smtClean="0"/>
                        <a:t>12.22</a:t>
                      </a:r>
                      <a:endParaRPr lang="en-US" sz="2100" dirty="0"/>
                    </a:p>
                  </a:txBody>
                  <a:tcPr marL="68580" marR="182880" marT="34290" marB="34290" anchor="ctr"/>
                </a:tc>
                <a:tc>
                  <a:txBody>
                    <a:bodyPr/>
                    <a:lstStyle/>
                    <a:p>
                      <a:pPr algn="r"/>
                      <a:r>
                        <a:rPr lang="en-US" sz="2100" dirty="0" smtClean="0"/>
                        <a:t>1.47</a:t>
                      </a:r>
                      <a:endParaRPr lang="en-US" sz="2100" dirty="0"/>
                    </a:p>
                  </a:txBody>
                  <a:tcPr marL="68580" marR="182880" marT="34290" marB="34290" anchor="ctr"/>
                </a:tc>
                <a:extLst>
                  <a:ext uri="{0D108BD9-81ED-4DB2-BD59-A6C34878D82A}">
                    <a16:rowId xmlns="" xmlns:a16="http://schemas.microsoft.com/office/drawing/2014/main" val="10001"/>
                  </a:ext>
                </a:extLst>
              </a:tr>
              <a:tr h="867100">
                <a:tc>
                  <a:txBody>
                    <a:bodyPr/>
                    <a:lstStyle/>
                    <a:p>
                      <a:pPr algn="ctr"/>
                      <a:r>
                        <a:rPr lang="en-US" sz="2100" dirty="0"/>
                        <a:t>Geometric </a:t>
                      </a:r>
                      <a:r>
                        <a:rPr lang="en-US" sz="2100" dirty="0" smtClean="0"/>
                        <a:t>Young</a:t>
                      </a:r>
                      <a:endParaRPr lang="en-US" sz="2100" dirty="0"/>
                    </a:p>
                  </a:txBody>
                  <a:tcPr marL="68580" marR="68580" marT="34290" marB="34290" anchor="ctr"/>
                </a:tc>
                <a:tc>
                  <a:txBody>
                    <a:bodyPr/>
                    <a:lstStyle/>
                    <a:p>
                      <a:pPr algn="r"/>
                      <a:r>
                        <a:rPr lang="en-US" sz="2100" dirty="0" smtClean="0"/>
                        <a:t>10.16</a:t>
                      </a:r>
                      <a:endParaRPr lang="en-US" sz="2100" dirty="0"/>
                    </a:p>
                  </a:txBody>
                  <a:tcPr marL="68580" marR="182880" marT="34290" marB="34290" anchor="ctr"/>
                </a:tc>
                <a:tc>
                  <a:txBody>
                    <a:bodyPr/>
                    <a:lstStyle/>
                    <a:p>
                      <a:pPr algn="r"/>
                      <a:r>
                        <a:rPr lang="en-US" sz="2100" dirty="0" smtClean="0"/>
                        <a:t>1.23</a:t>
                      </a:r>
                      <a:endParaRPr lang="en-US" sz="2100" dirty="0"/>
                    </a:p>
                  </a:txBody>
                  <a:tcPr marL="68580" marR="182880" marT="34290" marB="34290" anchor="ctr"/>
                </a:tc>
                <a:extLst>
                  <a:ext uri="{0D108BD9-81ED-4DB2-BD59-A6C34878D82A}">
                    <a16:rowId xmlns="" xmlns:a16="http://schemas.microsoft.com/office/drawing/2014/main" val="10002"/>
                  </a:ext>
                </a:extLst>
              </a:tr>
              <a:tr h="867100">
                <a:tc>
                  <a:txBody>
                    <a:bodyPr/>
                    <a:lstStyle/>
                    <a:p>
                      <a:pPr algn="ctr"/>
                      <a:r>
                        <a:rPr lang="en-US" sz="2100" dirty="0" smtClean="0"/>
                        <a:t>Difference</a:t>
                      </a:r>
                      <a:endParaRPr lang="en-US" sz="2100" dirty="0"/>
                    </a:p>
                  </a:txBody>
                  <a:tcPr marL="68580" marR="68580" marT="34290" marB="34290" anchor="ctr"/>
                </a:tc>
                <a:tc>
                  <a:txBody>
                    <a:bodyPr/>
                    <a:lstStyle/>
                    <a:p>
                      <a:pPr algn="r"/>
                      <a:r>
                        <a:rPr lang="en-US" sz="2100" dirty="0" smtClean="0"/>
                        <a:t>2.06</a:t>
                      </a:r>
                      <a:endParaRPr lang="en-US" sz="2100" dirty="0"/>
                    </a:p>
                  </a:txBody>
                  <a:tcPr marL="68580" marR="182880" marT="34290" marB="34290" anchor="ctr"/>
                </a:tc>
                <a:tc>
                  <a:txBody>
                    <a:bodyPr/>
                    <a:lstStyle/>
                    <a:p>
                      <a:pPr algn="r"/>
                      <a:r>
                        <a:rPr lang="en-US" sz="2100" dirty="0" smtClean="0"/>
                        <a:t>0.24</a:t>
                      </a:r>
                      <a:endParaRPr lang="en-US" sz="2100" dirty="0"/>
                    </a:p>
                  </a:txBody>
                  <a:tcPr marL="68580" marR="182880" marT="34290" marB="34290" anchor="ctr"/>
                </a:tc>
              </a:tr>
            </a:tbl>
          </a:graphicData>
        </a:graphic>
      </p:graphicFrame>
    </p:spTree>
    <p:extLst>
      <p:ext uri="{BB962C8B-B14F-4D97-AF65-F5344CB8AC3E}">
        <p14:creationId xmlns:p14="http://schemas.microsoft.com/office/powerpoint/2010/main" val="1943277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closer look at margin prices</a:t>
            </a:r>
            <a:endParaRPr lang="en-US" dirty="0"/>
          </a:p>
        </p:txBody>
      </p:sp>
      <p:sp>
        <p:nvSpPr>
          <p:cNvPr id="3" name="Content Placeholder 2"/>
          <p:cNvSpPr>
            <a:spLocks noGrp="1"/>
          </p:cNvSpPr>
          <p:nvPr>
            <p:ph idx="1"/>
          </p:nvPr>
        </p:nvSpPr>
        <p:spPr/>
        <p:txBody>
          <a:bodyPr/>
          <a:lstStyle/>
          <a:p>
            <a:r>
              <a:rPr lang="en-US" dirty="0" smtClean="0"/>
              <a:t>Ignoring Trade and Finance, formula differences line up with estimates for CPI data (e.g., </a:t>
            </a:r>
            <a:r>
              <a:rPr lang="en-US" dirty="0" err="1" smtClean="0"/>
              <a:t>Boskin</a:t>
            </a:r>
            <a:r>
              <a:rPr lang="en-US" dirty="0" smtClean="0"/>
              <a:t> 1996)</a:t>
            </a:r>
          </a:p>
          <a:p>
            <a:r>
              <a:rPr lang="en-US" dirty="0" smtClean="0"/>
              <a:t>Trade and Finance PPIs are based in part on gross margins</a:t>
            </a:r>
          </a:p>
          <a:p>
            <a:r>
              <a:rPr lang="en-US" dirty="0" smtClean="0"/>
              <a:t>Margin prices tend to exhibit</a:t>
            </a:r>
          </a:p>
          <a:p>
            <a:pPr lvl="1"/>
            <a:r>
              <a:rPr lang="en-US" dirty="0"/>
              <a:t>Higher dispersion in </a:t>
            </a:r>
            <a:r>
              <a:rPr lang="en-US" dirty="0" smtClean="0"/>
              <a:t>general</a:t>
            </a:r>
          </a:p>
          <a:p>
            <a:pPr lvl="1"/>
            <a:r>
              <a:rPr lang="en-US" dirty="0" smtClean="0"/>
              <a:t>More extreme values</a:t>
            </a:r>
          </a:p>
          <a:p>
            <a:r>
              <a:rPr lang="en-US" dirty="0" smtClean="0"/>
              <a:t>Greater dispersion leads </a:t>
            </a:r>
            <a:r>
              <a:rPr lang="en-US" dirty="0"/>
              <a:t>to greater formula differences</a:t>
            </a:r>
          </a:p>
          <a:p>
            <a:pPr lvl="1"/>
            <a:endParaRPr lang="en-US" dirty="0" smtClean="0"/>
          </a:p>
        </p:txBody>
      </p:sp>
    </p:spTree>
    <p:extLst>
      <p:ext uri="{BB962C8B-B14F-4D97-AF65-F5344CB8AC3E}">
        <p14:creationId xmlns:p14="http://schemas.microsoft.com/office/powerpoint/2010/main" val="514361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2064"/>
            <a:ext cx="10972800" cy="804672"/>
          </a:xfrm>
        </p:spPr>
        <p:txBody>
          <a:bodyPr/>
          <a:lstStyle/>
          <a:p>
            <a:r>
              <a:rPr lang="en-US" sz="3200" dirty="0" smtClean="0"/>
              <a:t>Coefficients of variation by industry</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5979426"/>
              </p:ext>
            </p:extLst>
          </p:nvPr>
        </p:nvGraphicFramePr>
        <p:xfrm>
          <a:off x="1371600" y="640553"/>
          <a:ext cx="8961120" cy="5672625"/>
        </p:xfrm>
        <a:graphic>
          <a:graphicData uri="http://schemas.openxmlformats.org/drawingml/2006/table">
            <a:tbl>
              <a:tblPr firstRow="1" firstCol="1" bandRow="1">
                <a:tableStyleId>{5C22544A-7EE6-4342-B048-85BDC9FD1C3A}</a:tableStyleId>
              </a:tblPr>
              <a:tblGrid>
                <a:gridCol w="1295585"/>
                <a:gridCol w="5074365"/>
                <a:gridCol w="1295585"/>
                <a:gridCol w="1295585"/>
              </a:tblGrid>
              <a:tr h="767187">
                <a:tc>
                  <a:txBody>
                    <a:bodyPr/>
                    <a:lstStyle/>
                    <a:p>
                      <a:pPr marL="0" marR="0">
                        <a:lnSpc>
                          <a:spcPct val="107000"/>
                        </a:lnSpc>
                        <a:spcBef>
                          <a:spcPts val="0"/>
                        </a:spcBef>
                        <a:spcAft>
                          <a:spcPts val="0"/>
                        </a:spcAft>
                      </a:pPr>
                      <a:r>
                        <a:rPr lang="en-US" sz="1400" dirty="0">
                          <a:effectLst/>
                        </a:rPr>
                        <a:t>NAICS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400" dirty="0" smtClean="0">
                          <a:effectLst/>
                        </a:rPr>
                        <a:t>Description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300" dirty="0">
                          <a:effectLst/>
                        </a:rPr>
                        <a:t>Survivors </a:t>
                      </a:r>
                      <a:r>
                        <a:rPr lang="en-US" sz="1300" dirty="0" smtClean="0">
                          <a:effectLst/>
                        </a:rPr>
                        <a:t>Young </a:t>
                      </a:r>
                      <a:r>
                        <a:rPr lang="en-US" sz="1300" dirty="0">
                          <a:effectLst/>
                        </a:rPr>
                        <a:t>– Geo.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300" dirty="0">
                          <a:effectLst/>
                        </a:rPr>
                        <a:t>Survivors LTR C.V.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dirty="0">
                          <a:effectLst/>
                        </a:rPr>
                        <a:t>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a:effectLst/>
                        </a:rPr>
                        <a:t>Ag., Forestry, Fishing and Hunting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a:effectLst/>
                        </a:rPr>
                        <a:t>0.48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a:effectLst/>
                        </a:rPr>
                        <a:t>0.17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dirty="0">
                          <a:effectLst/>
                        </a:rPr>
                        <a:t>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Mining, Quarrying, and Oil and Gas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dirty="0">
                          <a:effectLst/>
                        </a:rPr>
                        <a:t>22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Utilities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a:effectLst/>
                        </a:rPr>
                        <a:t>0.84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0.28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a:effectLst/>
                        </a:rPr>
                        <a:t>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Construction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dirty="0">
                          <a:effectLst/>
                        </a:rPr>
                        <a:t>31-33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Manufacturing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a:effectLst/>
                        </a:rPr>
                        <a:t>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a:effectLst/>
                        </a:rPr>
                        <a:t>42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Wholesale Trade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a:effectLst/>
                        </a:rPr>
                        <a:t>1.41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a:effectLst/>
                        </a:rPr>
                        <a:t>44-45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Retail Trade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a:effectLst/>
                        </a:rPr>
                        <a:t>1.68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a:effectLst/>
                        </a:rPr>
                        <a:t>48-49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Transportation and Warehousing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a:effectLst/>
                        </a:rPr>
                        <a:t>0.35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a:effectLst/>
                        </a:rPr>
                        <a:t>51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Information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a:effectLst/>
                        </a:rPr>
                        <a:t>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a:effectLst/>
                        </a:rPr>
                        <a:t>52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Finance and Insurance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a:effectLst/>
                        </a:rPr>
                        <a:t>1.26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0.33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378363">
                <a:tc>
                  <a:txBody>
                    <a:bodyPr/>
                    <a:lstStyle/>
                    <a:p>
                      <a:pPr marL="0" marR="0">
                        <a:lnSpc>
                          <a:spcPct val="107000"/>
                        </a:lnSpc>
                        <a:spcBef>
                          <a:spcPts val="0"/>
                        </a:spcBef>
                        <a:spcAft>
                          <a:spcPts val="0"/>
                        </a:spcAft>
                      </a:pPr>
                      <a:r>
                        <a:rPr lang="en-US" sz="1600" dirty="0">
                          <a:effectLst/>
                        </a:rPr>
                        <a:t>53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Real Estate and Rental and Leasing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a:effectLst/>
                        </a:rPr>
                        <a:t>0.33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378363">
                <a:tc>
                  <a:txBody>
                    <a:bodyPr/>
                    <a:lstStyle/>
                    <a:p>
                      <a:pPr marL="0" marR="0">
                        <a:lnSpc>
                          <a:spcPct val="107000"/>
                        </a:lnSpc>
                        <a:spcBef>
                          <a:spcPts val="0"/>
                        </a:spcBef>
                        <a:spcAft>
                          <a:spcPts val="0"/>
                        </a:spcAft>
                      </a:pPr>
                      <a:r>
                        <a:rPr lang="en-US" sz="1600">
                          <a:effectLst/>
                        </a:rPr>
                        <a:t>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Prof., Scientific, and Technical Services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a:effectLst/>
                        </a:rPr>
                        <a:t>0.13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378363">
                <a:tc>
                  <a:txBody>
                    <a:bodyPr/>
                    <a:lstStyle/>
                    <a:p>
                      <a:pPr marL="0" marR="0">
                        <a:lnSpc>
                          <a:spcPct val="107000"/>
                        </a:lnSpc>
                        <a:spcBef>
                          <a:spcPts val="0"/>
                        </a:spcBef>
                        <a:spcAft>
                          <a:spcPts val="0"/>
                        </a:spcAft>
                      </a:pPr>
                      <a:r>
                        <a:rPr lang="en-US" sz="1600">
                          <a:effectLst/>
                        </a:rPr>
                        <a:t>56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Admin., Supp., Waste, &amp; Rem. Services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a:effectLst/>
                        </a:rPr>
                        <a:t>61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Educational Services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a:effectLst/>
                        </a:rPr>
                        <a:t>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Health Care and Social Assistance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0.28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378363">
                <a:tc>
                  <a:txBody>
                    <a:bodyPr/>
                    <a:lstStyle/>
                    <a:p>
                      <a:pPr marL="0" marR="0">
                        <a:lnSpc>
                          <a:spcPct val="107000"/>
                        </a:lnSpc>
                        <a:spcBef>
                          <a:spcPts val="0"/>
                        </a:spcBef>
                        <a:spcAft>
                          <a:spcPts val="0"/>
                        </a:spcAft>
                      </a:pPr>
                      <a:r>
                        <a:rPr lang="en-US" sz="1600">
                          <a:effectLst/>
                        </a:rPr>
                        <a:t>71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dirty="0">
                          <a:effectLst/>
                        </a:rPr>
                        <a:t>Arts, Entertainment, and Recreation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0.53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r h="207183">
                <a:tc>
                  <a:txBody>
                    <a:bodyPr/>
                    <a:lstStyle/>
                    <a:p>
                      <a:pPr marL="0" marR="0">
                        <a:lnSpc>
                          <a:spcPct val="107000"/>
                        </a:lnSpc>
                        <a:spcBef>
                          <a:spcPts val="0"/>
                        </a:spcBef>
                        <a:spcAft>
                          <a:spcPts val="0"/>
                        </a:spcAft>
                      </a:pPr>
                      <a:r>
                        <a:rPr lang="en-US" sz="1600">
                          <a:effectLst/>
                        </a:rPr>
                        <a:t>72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nSpc>
                          <a:spcPct val="107000"/>
                        </a:lnSpc>
                        <a:spcBef>
                          <a:spcPts val="0"/>
                        </a:spcBef>
                        <a:spcAft>
                          <a:spcPts val="0"/>
                        </a:spcAft>
                      </a:pPr>
                      <a:r>
                        <a:rPr lang="en-US" sz="1600">
                          <a:effectLst/>
                        </a:rPr>
                        <a:t>Accommodation and Food Services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0.41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c>
                  <a:txBody>
                    <a:bodyPr/>
                    <a:lstStyle/>
                    <a:p>
                      <a:pPr marL="0" marR="0" algn="r">
                        <a:lnSpc>
                          <a:spcPct val="107000"/>
                        </a:lnSpc>
                        <a:spcBef>
                          <a:spcPts val="0"/>
                        </a:spcBef>
                        <a:spcAft>
                          <a:spcPts val="0"/>
                        </a:spcAft>
                      </a:pPr>
                      <a:r>
                        <a:rPr lang="en-US" sz="1600" dirty="0">
                          <a:effectLst/>
                        </a:rPr>
                        <a:t>0.21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175" marR="66175" marT="0" marB="0" anchor="ctr"/>
                </a:tc>
              </a:tr>
            </a:tbl>
          </a:graphicData>
        </a:graphic>
      </p:graphicFrame>
    </p:spTree>
    <p:extLst>
      <p:ext uri="{BB962C8B-B14F-4D97-AF65-F5344CB8AC3E}">
        <p14:creationId xmlns:p14="http://schemas.microsoft.com/office/powerpoint/2010/main" val="3977040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Extreme values and geometric means</a:t>
            </a:r>
            <a:endParaRPr lang="en-US" dirty="0"/>
          </a:p>
        </p:txBody>
      </p:sp>
      <p:sp>
        <p:nvSpPr>
          <p:cNvPr id="3" name="Content Placeholder 2"/>
          <p:cNvSpPr>
            <a:spLocks noGrp="1"/>
          </p:cNvSpPr>
          <p:nvPr>
            <p:ph idx="1"/>
          </p:nvPr>
        </p:nvSpPr>
        <p:spPr/>
        <p:txBody>
          <a:bodyPr/>
          <a:lstStyle/>
          <a:p>
            <a:r>
              <a:rPr lang="en-US" dirty="0" smtClean="0"/>
              <a:t>Dispersion is a concern if it is driven by extreme values</a:t>
            </a:r>
          </a:p>
          <a:p>
            <a:r>
              <a:rPr lang="en-US" dirty="0" smtClean="0"/>
              <a:t>Compared to an arithmetic mean, a geometric mean is:</a:t>
            </a:r>
          </a:p>
          <a:p>
            <a:pPr lvl="1"/>
            <a:r>
              <a:rPr lang="en-US" dirty="0" smtClean="0"/>
              <a:t>Less sensitive to large extreme values (price relatives)</a:t>
            </a:r>
          </a:p>
          <a:p>
            <a:pPr lvl="1"/>
            <a:r>
              <a:rPr lang="en-US" dirty="0" smtClean="0"/>
              <a:t>More sensitive to small (i.e., close to zero) extreme values</a:t>
            </a:r>
          </a:p>
          <a:p>
            <a:r>
              <a:rPr lang="en-US" dirty="0"/>
              <a:t>Despite superior axiomatic and economic </a:t>
            </a:r>
            <a:r>
              <a:rPr lang="en-US" dirty="0" smtClean="0"/>
              <a:t>properties, the geometric Young may perform poorly when there are price relatives close to zero</a:t>
            </a:r>
          </a:p>
          <a:p>
            <a:pPr lvl="1"/>
            <a:r>
              <a:rPr lang="en-US" dirty="0" smtClean="0"/>
              <a:t>Meaning it may not reflect the central tendency of the elementary cell</a:t>
            </a:r>
            <a:endParaRPr lang="en-US" dirty="0"/>
          </a:p>
        </p:txBody>
      </p:sp>
    </p:spTree>
    <p:extLst>
      <p:ext uri="{BB962C8B-B14F-4D97-AF65-F5344CB8AC3E}">
        <p14:creationId xmlns:p14="http://schemas.microsoft.com/office/powerpoint/2010/main" val="2727337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 (NAICS 44XXXX)</a:t>
            </a:r>
            <a:endParaRPr lang="en-US" dirty="0"/>
          </a:p>
        </p:txBody>
      </p:sp>
      <p:graphicFrame>
        <p:nvGraphicFramePr>
          <p:cNvPr id="5" name="Content Placeholder 3"/>
          <p:cNvGraphicFramePr>
            <a:graphicFrameLocks noGrp="1"/>
          </p:cNvGraphicFramePr>
          <p:nvPr>
            <p:ph idx="1"/>
          </p:nvPr>
        </p:nvGraphicFramePr>
        <p:xfrm>
          <a:off x="609600" y="1722438"/>
          <a:ext cx="10972800" cy="39925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9128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t>
            </a:r>
            <a:r>
              <a:rPr lang="en-US" dirty="0"/>
              <a:t>A (NAICS 44XXXX)</a:t>
            </a:r>
          </a:p>
        </p:txBody>
      </p:sp>
      <p:sp>
        <p:nvSpPr>
          <p:cNvPr id="3" name="Content Placeholder 2"/>
          <p:cNvSpPr>
            <a:spLocks noGrp="1"/>
          </p:cNvSpPr>
          <p:nvPr>
            <p:ph idx="1"/>
          </p:nvPr>
        </p:nvSpPr>
        <p:spPr/>
        <p:txBody>
          <a:bodyPr/>
          <a:lstStyle/>
          <a:p>
            <a:r>
              <a:rPr lang="en-US" dirty="0" smtClean="0"/>
              <a:t>From December 2007 to December 2008</a:t>
            </a:r>
          </a:p>
          <a:p>
            <a:pPr lvl="1"/>
            <a:r>
              <a:rPr lang="en-US" dirty="0" smtClean="0"/>
              <a:t>Young index increased 52.3 percent</a:t>
            </a:r>
          </a:p>
          <a:p>
            <a:pPr lvl="1"/>
            <a:r>
              <a:rPr lang="en-US" dirty="0" smtClean="0"/>
              <a:t>Geometric Young index increased 25.3 percent</a:t>
            </a:r>
          </a:p>
          <a:p>
            <a:pPr lvl="1"/>
            <a:r>
              <a:rPr lang="en-US" dirty="0" smtClean="0"/>
              <a:t>Difference of 26.9 percentage points</a:t>
            </a:r>
          </a:p>
          <a:p>
            <a:r>
              <a:rPr lang="en-US" dirty="0" smtClean="0"/>
              <a:t>Excluding the lowest and highest relatives:</a:t>
            </a:r>
          </a:p>
          <a:p>
            <a:pPr lvl="1"/>
            <a:r>
              <a:rPr lang="en-US" dirty="0" smtClean="0"/>
              <a:t>Young index increased 61.4 percent</a:t>
            </a:r>
          </a:p>
          <a:p>
            <a:pPr lvl="1"/>
            <a:r>
              <a:rPr lang="en-US" dirty="0" smtClean="0"/>
              <a:t>Geometric Young index increased 57.7%</a:t>
            </a:r>
          </a:p>
          <a:p>
            <a:pPr lvl="1"/>
            <a:r>
              <a:rPr lang="en-US" dirty="0" smtClean="0"/>
              <a:t>Difference is only 3.7 percentage points	</a:t>
            </a:r>
          </a:p>
          <a:p>
            <a:pPr lvl="1"/>
            <a:endParaRPr lang="en-US" dirty="0"/>
          </a:p>
        </p:txBody>
      </p:sp>
    </p:spTree>
    <p:extLst>
      <p:ext uri="{BB962C8B-B14F-4D97-AF65-F5344CB8AC3E}">
        <p14:creationId xmlns:p14="http://schemas.microsoft.com/office/powerpoint/2010/main" val="2404758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PPI </a:t>
            </a:r>
            <a:r>
              <a:rPr lang="en-US" dirty="0"/>
              <a:t>currently uses a modified </a:t>
            </a:r>
            <a:r>
              <a:rPr lang="en-US" dirty="0" err="1"/>
              <a:t>Laspeyres</a:t>
            </a:r>
            <a:r>
              <a:rPr lang="en-US" dirty="0"/>
              <a:t> formula </a:t>
            </a:r>
            <a:r>
              <a:rPr lang="en-US" dirty="0" smtClean="0"/>
              <a:t>for all indexes</a:t>
            </a:r>
          </a:p>
          <a:p>
            <a:pPr lvl="1"/>
            <a:r>
              <a:rPr lang="en-US" dirty="0" smtClean="0"/>
              <a:t>Industry</a:t>
            </a:r>
          </a:p>
          <a:p>
            <a:pPr lvl="1"/>
            <a:r>
              <a:rPr lang="en-US" dirty="0" smtClean="0"/>
              <a:t>Commodity</a:t>
            </a:r>
          </a:p>
          <a:p>
            <a:pPr lvl="1"/>
            <a:r>
              <a:rPr lang="en-US" dirty="0" smtClean="0"/>
              <a:t>Final Demand - Intermediate Demand (FD-ID)</a:t>
            </a:r>
          </a:p>
          <a:p>
            <a:pPr lvl="1"/>
            <a:r>
              <a:rPr lang="en-US" dirty="0" smtClean="0"/>
              <a:t>Net inputs to industry</a:t>
            </a:r>
          </a:p>
          <a:p>
            <a:r>
              <a:rPr lang="en-US" dirty="0" smtClean="0"/>
              <a:t>Specifically, the </a:t>
            </a:r>
            <a:r>
              <a:rPr lang="en-US" u="sng" dirty="0" smtClean="0"/>
              <a:t>Young</a:t>
            </a:r>
            <a:r>
              <a:rPr lang="en-US" dirty="0" smtClean="0"/>
              <a:t> formula is used at the elementary level</a:t>
            </a:r>
          </a:p>
          <a:p>
            <a:r>
              <a:rPr lang="en-US" dirty="0" smtClean="0"/>
              <a:t>We are proposing using the geometric Young for elementary indexes</a:t>
            </a:r>
            <a:endParaRPr lang="en-US" dirty="0"/>
          </a:p>
        </p:txBody>
      </p:sp>
    </p:spTree>
    <p:extLst>
      <p:ext uri="{BB962C8B-B14F-4D97-AF65-F5344CB8AC3E}">
        <p14:creationId xmlns:p14="http://schemas.microsoft.com/office/powerpoint/2010/main" val="26204759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t>
            </a:r>
            <a:r>
              <a:rPr lang="en-US" dirty="0"/>
              <a:t>B (NAICS </a:t>
            </a:r>
            <a:r>
              <a:rPr lang="en-US" dirty="0" smtClean="0"/>
              <a:t>44YYYY)</a:t>
            </a:r>
            <a:endParaRPr lang="en-US" dirty="0"/>
          </a:p>
        </p:txBody>
      </p:sp>
      <p:graphicFrame>
        <p:nvGraphicFramePr>
          <p:cNvPr id="5" name="Content Placeholder 3"/>
          <p:cNvGraphicFramePr>
            <a:graphicFrameLocks noGrp="1"/>
          </p:cNvGraphicFramePr>
          <p:nvPr>
            <p:ph idx="1"/>
          </p:nvPr>
        </p:nvGraphicFramePr>
        <p:xfrm>
          <a:off x="609600" y="1722438"/>
          <a:ext cx="10972800" cy="39925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9745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t>
            </a:r>
            <a:r>
              <a:rPr lang="en-US" dirty="0"/>
              <a:t>B (NAICS </a:t>
            </a:r>
            <a:r>
              <a:rPr lang="en-US" dirty="0" smtClean="0"/>
              <a:t>44YYYY)</a:t>
            </a:r>
            <a:endParaRPr lang="en-US" dirty="0"/>
          </a:p>
        </p:txBody>
      </p:sp>
      <p:sp>
        <p:nvSpPr>
          <p:cNvPr id="3" name="Content Placeholder 2"/>
          <p:cNvSpPr>
            <a:spLocks noGrp="1"/>
          </p:cNvSpPr>
          <p:nvPr>
            <p:ph idx="1"/>
          </p:nvPr>
        </p:nvSpPr>
        <p:spPr/>
        <p:txBody>
          <a:bodyPr/>
          <a:lstStyle/>
          <a:p>
            <a:r>
              <a:rPr lang="en-US" dirty="0" smtClean="0"/>
              <a:t>From December 2007 to June 2014</a:t>
            </a:r>
          </a:p>
          <a:p>
            <a:pPr lvl="1"/>
            <a:r>
              <a:rPr lang="en-US" dirty="0" smtClean="0"/>
              <a:t>Young index increased 14.1 percent</a:t>
            </a:r>
          </a:p>
          <a:p>
            <a:pPr lvl="1"/>
            <a:r>
              <a:rPr lang="en-US" dirty="0" smtClean="0"/>
              <a:t>Geometric Young index fell 9.1 percent</a:t>
            </a:r>
          </a:p>
          <a:p>
            <a:pPr lvl="1"/>
            <a:r>
              <a:rPr lang="en-US" dirty="0" smtClean="0"/>
              <a:t>Difference of 23.2 percentage points</a:t>
            </a:r>
          </a:p>
          <a:p>
            <a:r>
              <a:rPr lang="en-US" dirty="0"/>
              <a:t>Excluding the lowest and highest relatives, the difference is </a:t>
            </a:r>
            <a:r>
              <a:rPr lang="en-US" dirty="0" smtClean="0"/>
              <a:t>still 19.4 percentage points (+11.2% versus -8.1%)</a:t>
            </a:r>
          </a:p>
          <a:p>
            <a:r>
              <a:rPr lang="en-US" dirty="0" smtClean="0"/>
              <a:t>Excluding the top five highest and lowest relatives, the difference is 14.6 percentage points (+16% vs. +1.4%)</a:t>
            </a:r>
            <a:endParaRPr lang="en-US" dirty="0"/>
          </a:p>
        </p:txBody>
      </p:sp>
    </p:spTree>
    <p:extLst>
      <p:ext uri="{BB962C8B-B14F-4D97-AF65-F5344CB8AC3E}">
        <p14:creationId xmlns:p14="http://schemas.microsoft.com/office/powerpoint/2010/main" val="376692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formula choice</a:t>
            </a:r>
            <a:endParaRPr lang="en-US" dirty="0"/>
          </a:p>
        </p:txBody>
      </p:sp>
      <p:sp>
        <p:nvSpPr>
          <p:cNvPr id="3" name="Content Placeholder 2"/>
          <p:cNvSpPr>
            <a:spLocks noGrp="1"/>
          </p:cNvSpPr>
          <p:nvPr>
            <p:ph idx="1"/>
          </p:nvPr>
        </p:nvSpPr>
        <p:spPr/>
        <p:txBody>
          <a:bodyPr/>
          <a:lstStyle/>
          <a:p>
            <a:r>
              <a:rPr lang="en-US" dirty="0"/>
              <a:t>We examined the 20 industry/cycles </a:t>
            </a:r>
            <a:r>
              <a:rPr lang="en-US" dirty="0" smtClean="0"/>
              <a:t>with the largest formula differences. For about 75 percent, general dispersion seems to drive the differences rather than extreme values</a:t>
            </a:r>
            <a:endParaRPr lang="en-US" dirty="0"/>
          </a:p>
          <a:p>
            <a:r>
              <a:rPr lang="en-US" dirty="0" smtClean="0"/>
              <a:t>We then repeated the full index simulations with bounds of 0.05 and 20 on the monthly relatives</a:t>
            </a:r>
          </a:p>
          <a:p>
            <a:pPr lvl="1"/>
            <a:r>
              <a:rPr lang="en-US" dirty="0" smtClean="0"/>
              <a:t>Average Trade index gaps decrease by only 0.015 percentage points per year. Bounds of </a:t>
            </a:r>
            <a:r>
              <a:rPr lang="en-US" dirty="0"/>
              <a:t>0.25 and </a:t>
            </a:r>
            <a:r>
              <a:rPr lang="en-US" dirty="0" smtClean="0"/>
              <a:t>4 decrease average gap by </a:t>
            </a:r>
            <a:r>
              <a:rPr lang="en-US" dirty="0" err="1" smtClean="0"/>
              <a:t>add’l</a:t>
            </a:r>
            <a:r>
              <a:rPr lang="en-US" dirty="0" smtClean="0"/>
              <a:t> 0.026</a:t>
            </a:r>
          </a:p>
          <a:p>
            <a:r>
              <a:rPr lang="en-US" dirty="0" smtClean="0"/>
              <a:t>Extreme values do not appear to explain much of the formula differences</a:t>
            </a:r>
            <a:endParaRPr lang="en-US" dirty="0"/>
          </a:p>
        </p:txBody>
      </p:sp>
    </p:spTree>
    <p:extLst>
      <p:ext uri="{BB962C8B-B14F-4D97-AF65-F5344CB8AC3E}">
        <p14:creationId xmlns:p14="http://schemas.microsoft.com/office/powerpoint/2010/main" val="35678565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recommendations</a:t>
            </a:r>
            <a:endParaRPr lang="en-US" dirty="0"/>
          </a:p>
        </p:txBody>
      </p:sp>
      <p:sp>
        <p:nvSpPr>
          <p:cNvPr id="3" name="Content Placeholder 2"/>
          <p:cNvSpPr>
            <a:spLocks noGrp="1"/>
          </p:cNvSpPr>
          <p:nvPr>
            <p:ph idx="1"/>
          </p:nvPr>
        </p:nvSpPr>
        <p:spPr/>
        <p:txBody>
          <a:bodyPr/>
          <a:lstStyle/>
          <a:p>
            <a:r>
              <a:rPr lang="en-US" dirty="0" smtClean="0"/>
              <a:t>We propose adopting a geometric Young formula for all elementary PPI</a:t>
            </a:r>
          </a:p>
          <a:p>
            <a:r>
              <a:rPr lang="en-US" dirty="0" smtClean="0"/>
              <a:t>This would resolve axiomatic and numerical issues with the current Young formula</a:t>
            </a:r>
          </a:p>
          <a:p>
            <a:r>
              <a:rPr lang="en-US" dirty="0" smtClean="0"/>
              <a:t>The geometric </a:t>
            </a:r>
            <a:r>
              <a:rPr lang="en-US" dirty="0"/>
              <a:t>Young </a:t>
            </a:r>
            <a:r>
              <a:rPr lang="en-US" dirty="0" smtClean="0"/>
              <a:t>index may be closer to a feasible economic target (the FIOPI based on intermediate inputs and technology)</a:t>
            </a:r>
          </a:p>
          <a:p>
            <a:r>
              <a:rPr lang="en-US" dirty="0" smtClean="0"/>
              <a:t>Extreme margin changes do not appear to be driving results</a:t>
            </a:r>
            <a:endParaRPr lang="en-US" dirty="0"/>
          </a:p>
        </p:txBody>
      </p:sp>
    </p:spTree>
    <p:extLst>
      <p:ext uri="{BB962C8B-B14F-4D97-AF65-F5344CB8AC3E}">
        <p14:creationId xmlns:p14="http://schemas.microsoft.com/office/powerpoint/2010/main" val="2146574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981200" y="1828800"/>
            <a:ext cx="8229600" cy="3811386"/>
          </a:xfrm>
          <a:prstGeom prst="rect">
            <a:avLst/>
          </a:prstGeom>
        </p:spPr>
        <p:txBody>
          <a:bodyPr/>
          <a:lstStyle>
            <a:lvl1pPr marL="0" indent="0" algn="ctr" defTabSz="914400" rtl="0" eaLnBrk="1" latinLnBrk="0" hangingPunct="1">
              <a:lnSpc>
                <a:spcPts val="3400"/>
              </a:lnSpc>
              <a:spcBef>
                <a:spcPts val="600"/>
              </a:spcBef>
              <a:buFont typeface="Arial" panose="020B0604020202020204" pitchFamily="34" charset="0"/>
              <a:buNone/>
              <a:defRPr sz="3200" b="1"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3300"/>
              </a:lnSpc>
            </a:pPr>
            <a:r>
              <a:rPr lang="en-US" sz="3600" dirty="0"/>
              <a:t>Jonathan Weinhagen</a:t>
            </a:r>
          </a:p>
          <a:p>
            <a:pPr>
              <a:lnSpc>
                <a:spcPts val="3700"/>
              </a:lnSpc>
            </a:pPr>
            <a:r>
              <a:rPr lang="en-US" sz="3600" b="0" dirty="0" smtClean="0"/>
              <a:t>Senior Economist</a:t>
            </a:r>
          </a:p>
          <a:p>
            <a:pPr>
              <a:lnSpc>
                <a:spcPts val="3700"/>
              </a:lnSpc>
            </a:pPr>
            <a:r>
              <a:rPr lang="en-US" sz="3600" b="0" dirty="0" smtClean="0"/>
              <a:t>Producer Price Index Program</a:t>
            </a:r>
            <a:endParaRPr lang="en-US" sz="3600" b="0" dirty="0"/>
          </a:p>
          <a:p>
            <a:pPr>
              <a:lnSpc>
                <a:spcPts val="3700"/>
              </a:lnSpc>
            </a:pPr>
            <a:r>
              <a:rPr lang="en-US" sz="3600" b="0" dirty="0" smtClean="0"/>
              <a:t>www.bls.gov/ppi</a:t>
            </a:r>
            <a:endParaRPr lang="en-US" sz="3600" b="0" dirty="0"/>
          </a:p>
          <a:p>
            <a:pPr>
              <a:lnSpc>
                <a:spcPts val="3700"/>
              </a:lnSpc>
            </a:pPr>
            <a:r>
              <a:rPr lang="en-US" sz="3600" b="0" dirty="0" smtClean="0"/>
              <a:t>202-691-7709</a:t>
            </a:r>
            <a:endParaRPr lang="en-US" sz="3600" b="0" dirty="0"/>
          </a:p>
          <a:p>
            <a:pPr>
              <a:lnSpc>
                <a:spcPts val="3700"/>
              </a:lnSpc>
            </a:pPr>
            <a:r>
              <a:rPr lang="en-US" sz="3600" b="0" dirty="0"/>
              <a:t>w</a:t>
            </a:r>
            <a:r>
              <a:rPr lang="en-US" sz="3600" b="0" dirty="0" smtClean="0"/>
              <a:t>einhagen.jonathan@bls.gov</a:t>
            </a:r>
            <a:endParaRPr lang="en-US" sz="3600" b="0" dirty="0"/>
          </a:p>
        </p:txBody>
      </p:sp>
    </p:spTree>
    <p:extLst>
      <p:ext uri="{BB962C8B-B14F-4D97-AF65-F5344CB8AC3E}">
        <p14:creationId xmlns:p14="http://schemas.microsoft.com/office/powerpoint/2010/main" val="1535218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2400" dirty="0"/>
              <a:t>IMF/ILO/OECD/Eurostat/UNECE/World Bank. 2004. </a:t>
            </a:r>
            <a:r>
              <a:rPr lang="en-US" sz="2400" i="1" dirty="0"/>
              <a:t>Producer Price Index Manual: Theory and Practice.</a:t>
            </a:r>
            <a:r>
              <a:rPr lang="en-US" sz="2400" dirty="0"/>
              <a:t> Edited by P. </a:t>
            </a:r>
            <a:r>
              <a:rPr lang="en-US" sz="2400" dirty="0" err="1"/>
              <a:t>Armknecht</a:t>
            </a:r>
            <a:r>
              <a:rPr lang="en-US" sz="2400" dirty="0"/>
              <a:t>. Washington, DC: International Monetary Fund. </a:t>
            </a:r>
            <a:r>
              <a:rPr lang="en-US" sz="2400" dirty="0">
                <a:hlinkClick r:id="rId2"/>
              </a:rPr>
              <a:t>https://www.imf.org/external/pubs/ft/ppi/2010/manual/ppi.pdf</a:t>
            </a:r>
            <a:r>
              <a:rPr lang="en-US" sz="2400" dirty="0" smtClean="0"/>
              <a:t>.</a:t>
            </a:r>
            <a:endParaRPr lang="en-US" sz="2400" dirty="0"/>
          </a:p>
          <a:p>
            <a:r>
              <a:rPr lang="en-US" sz="2400" dirty="0" err="1"/>
              <a:t>Reinsdorf</a:t>
            </a:r>
            <a:r>
              <a:rPr lang="en-US" sz="2400" dirty="0"/>
              <a:t>, Marshall B. 1998. "Formula Bias and Within-Stratum Substitution Bias in the U.S. CPI." </a:t>
            </a:r>
            <a:r>
              <a:rPr lang="en-US" sz="2400" i="1" dirty="0"/>
              <a:t>The Review of Economics and Statistics</a:t>
            </a:r>
            <a:r>
              <a:rPr lang="en-US" sz="2400" dirty="0"/>
              <a:t> (MIT Press) 80 (2): 175-187. doi:10.1162/003465398557375.</a:t>
            </a:r>
          </a:p>
          <a:p>
            <a:r>
              <a:rPr lang="en-US" sz="2400" dirty="0" err="1"/>
              <a:t>Diewert</a:t>
            </a:r>
            <a:r>
              <a:rPr lang="en-US" sz="2400" dirty="0"/>
              <a:t>, W. Erwin. 1983. "The Theory of the Output Price Index and the Measurement of Real Output Change." In </a:t>
            </a:r>
            <a:r>
              <a:rPr lang="en-US" sz="2400" i="1" dirty="0"/>
              <a:t>Price Level Measurement</a:t>
            </a:r>
            <a:r>
              <a:rPr lang="en-US" sz="2400" dirty="0"/>
              <a:t>, edited by W. Erwin and C. </a:t>
            </a:r>
            <a:r>
              <a:rPr lang="en-US" sz="2400" dirty="0" err="1"/>
              <a:t>Montmarquette</a:t>
            </a:r>
            <a:r>
              <a:rPr lang="en-US" sz="2400" dirty="0"/>
              <a:t> </a:t>
            </a:r>
            <a:r>
              <a:rPr lang="en-US" sz="2400" dirty="0" err="1"/>
              <a:t>Diewert</a:t>
            </a:r>
            <a:r>
              <a:rPr lang="en-US" sz="2400" dirty="0"/>
              <a:t>, 1049-1113. Ottawa: Statistics Canada.</a:t>
            </a:r>
          </a:p>
          <a:p>
            <a:endParaRPr lang="en-US" sz="1800" dirty="0" smtClean="0"/>
          </a:p>
        </p:txBody>
      </p:sp>
    </p:spTree>
    <p:extLst>
      <p:ext uri="{BB962C8B-B14F-4D97-AF65-F5344CB8AC3E}">
        <p14:creationId xmlns:p14="http://schemas.microsoft.com/office/powerpoint/2010/main" val="8996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In </a:t>
            </a:r>
            <a:r>
              <a:rPr lang="en-US" dirty="0"/>
              <a:t>the 1990s, the Consumer Price index </a:t>
            </a:r>
            <a:r>
              <a:rPr lang="en-US" dirty="0" smtClean="0"/>
              <a:t>switched from </a:t>
            </a:r>
            <a:r>
              <a:rPr lang="en-US" dirty="0"/>
              <a:t>a modified </a:t>
            </a:r>
            <a:r>
              <a:rPr lang="en-US" dirty="0" err="1"/>
              <a:t>Laspeyres</a:t>
            </a:r>
            <a:r>
              <a:rPr lang="en-US" dirty="0"/>
              <a:t> </a:t>
            </a:r>
            <a:r>
              <a:rPr lang="en-US" dirty="0" smtClean="0"/>
              <a:t>to </a:t>
            </a:r>
            <a:r>
              <a:rPr lang="en-US" dirty="0"/>
              <a:t>a weighted geometric mean </a:t>
            </a:r>
            <a:r>
              <a:rPr lang="en-US" dirty="0" smtClean="0"/>
              <a:t>for most elementary-level </a:t>
            </a:r>
            <a:r>
              <a:rPr lang="en-US" dirty="0"/>
              <a:t>price </a:t>
            </a:r>
            <a:r>
              <a:rPr lang="en-US" dirty="0" smtClean="0"/>
              <a:t>indexes</a:t>
            </a:r>
          </a:p>
          <a:p>
            <a:r>
              <a:rPr lang="en-US" dirty="0" smtClean="0"/>
              <a:t>PPI </a:t>
            </a:r>
            <a:r>
              <a:rPr lang="en-US" dirty="0"/>
              <a:t>chose not to make this </a:t>
            </a:r>
            <a:r>
              <a:rPr lang="en-US" dirty="0" smtClean="0"/>
              <a:t>change because the </a:t>
            </a:r>
            <a:r>
              <a:rPr lang="en-US" dirty="0" err="1" smtClean="0"/>
              <a:t>Laspeyres</a:t>
            </a:r>
            <a:r>
              <a:rPr lang="en-US" dirty="0" smtClean="0"/>
              <a:t> index is a lower bound for a certain theoretical output price index</a:t>
            </a:r>
          </a:p>
          <a:p>
            <a:pPr lvl="1"/>
            <a:r>
              <a:rPr lang="en-US" dirty="0"/>
              <a:t>Mathematically, a geometric mean index will be less than or equal to a </a:t>
            </a:r>
            <a:r>
              <a:rPr lang="en-US" dirty="0" err="1"/>
              <a:t>Laspeyres</a:t>
            </a:r>
            <a:r>
              <a:rPr lang="en-US" dirty="0"/>
              <a:t> </a:t>
            </a:r>
            <a:r>
              <a:rPr lang="en-US" dirty="0" smtClean="0"/>
              <a:t>index </a:t>
            </a:r>
          </a:p>
          <a:p>
            <a:r>
              <a:rPr lang="en-US" dirty="0" smtClean="0"/>
              <a:t>However, other axiomatic and economic arguments are more favorable to the geometric mean</a:t>
            </a:r>
            <a:endParaRPr lang="en-US" dirty="0"/>
          </a:p>
        </p:txBody>
      </p:sp>
    </p:spTree>
    <p:extLst>
      <p:ext uri="{BB962C8B-B14F-4D97-AF65-F5344CB8AC3E}">
        <p14:creationId xmlns:p14="http://schemas.microsoft.com/office/powerpoint/2010/main" val="2584026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Elementary index formulas</a:t>
            </a:r>
            <a:endParaRPr lang="en-US" dirty="0"/>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2179823552"/>
                  </p:ext>
                </p:extLst>
              </p:nvPr>
            </p:nvGraphicFramePr>
            <p:xfrm>
              <a:off x="609600" y="1402398"/>
              <a:ext cx="10972800" cy="2857119"/>
            </p:xfrm>
            <a:graphic>
              <a:graphicData uri="http://schemas.openxmlformats.org/drawingml/2006/table">
                <a:tbl>
                  <a:tblPr firstRow="1" bandRow="1">
                    <a:tableStyleId>{5C22544A-7EE6-4342-B048-85BDC9FD1C3A}</a:tableStyleId>
                  </a:tblPr>
                  <a:tblGrid>
                    <a:gridCol w="5486400"/>
                    <a:gridCol w="5486400"/>
                  </a:tblGrid>
                  <a:tr h="370840">
                    <a:tc>
                      <a:txBody>
                        <a:bodyPr/>
                        <a:lstStyle/>
                        <a:p>
                          <a:pPr algn="ctr"/>
                          <a:r>
                            <a:rPr lang="en-US" sz="2800" dirty="0" smtClean="0"/>
                            <a:t>Current</a:t>
                          </a:r>
                          <a:endParaRPr lang="en-US" sz="2800" dirty="0"/>
                        </a:p>
                      </a:txBody>
                      <a:tcPr/>
                    </a:tc>
                    <a:tc>
                      <a:txBody>
                        <a:bodyPr/>
                        <a:lstStyle/>
                        <a:p>
                          <a:pPr algn="ctr"/>
                          <a:r>
                            <a:rPr lang="en-US" sz="2800" dirty="0" smtClean="0"/>
                            <a:t>Proposed</a:t>
                          </a:r>
                          <a:endParaRPr lang="en-US" sz="2800" dirty="0"/>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𝐼</m:t>
                                    </m:r>
                                  </m:e>
                                  <m:sub>
                                    <m:r>
                                      <a:rPr lang="en-US" sz="2400" i="1">
                                        <a:latin typeface="Cambria Math" panose="02040503050406030204" pitchFamily="18" charset="0"/>
                                        <a:ea typeface="Cambria Math" panose="02040503050406030204" pitchFamily="18" charset="0"/>
                                      </a:rPr>
                                      <m:t>𝑌𝑜𝑢𝑛𝑔</m:t>
                                    </m:r>
                                  </m:sub>
                                </m:sSub>
                                <m:r>
                                  <a:rPr lang="en-US" sz="2400" i="1">
                                    <a:latin typeface="Cambria Math" panose="02040503050406030204" pitchFamily="18" charset="0"/>
                                    <a:ea typeface="Cambria Math" panose="02040503050406030204" pitchFamily="18" charset="0"/>
                                  </a:rPr>
                                  <m:t>=</m:t>
                                </m:r>
                                <m:nary>
                                  <m:naryPr>
                                    <m:chr m:val="∑"/>
                                    <m:limLoc m:val="undOvr"/>
                                    <m:ctrlPr>
                                      <a:rPr lang="en-US" sz="2400" i="1">
                                        <a:latin typeface="Cambria Math" panose="02040503050406030204" pitchFamily="18" charset="0"/>
                                        <a:ea typeface="Cambria Math" panose="02040503050406030204" pitchFamily="18" charset="0"/>
                                      </a:rPr>
                                    </m:ctrlPr>
                                  </m:naryPr>
                                  <m:sub>
                                    <m:r>
                                      <a:rPr lang="en-US" sz="2400" i="1">
                                        <a:latin typeface="Cambria Math" panose="02040503050406030204" pitchFamily="18" charset="0"/>
                                        <a:ea typeface="Cambria Math" panose="02040503050406030204" pitchFamily="18" charset="0"/>
                                      </a:rPr>
                                      <m:t>𝑖</m:t>
                                    </m:r>
                                    <m:r>
                                      <a:rPr lang="en-US" sz="2400" i="1">
                                        <a:latin typeface="Cambria Math" panose="02040503050406030204" pitchFamily="18" charset="0"/>
                                        <a:ea typeface="Cambria Math" panose="02040503050406030204" pitchFamily="18" charset="0"/>
                                      </a:rPr>
                                      <m:t>=1</m:t>
                                    </m:r>
                                  </m:sub>
                                  <m:sup>
                                    <m:r>
                                      <a:rPr lang="en-US" sz="2400" i="1">
                                        <a:latin typeface="Cambria Math" panose="02040503050406030204" pitchFamily="18" charset="0"/>
                                        <a:ea typeface="Cambria Math" panose="02040503050406030204" pitchFamily="18" charset="0"/>
                                      </a:rPr>
                                      <m:t>𝑁</m:t>
                                    </m:r>
                                  </m:sup>
                                  <m:e>
                                    <m:sSubSup>
                                      <m:sSubSupPr>
                                        <m:ctrlPr>
                                          <a:rPr lang="en-US" sz="2400" i="1">
                                            <a:solidFill>
                                              <a:schemeClr val="tx1"/>
                                            </a:solidFill>
                                            <a:latin typeface="Cambria Math" panose="02040503050406030204" pitchFamily="18" charset="0"/>
                                            <a:ea typeface="Cambria Math" panose="02040503050406030204" pitchFamily="18" charset="0"/>
                                          </a:rPr>
                                        </m:ctrlPr>
                                      </m:sSubSupPr>
                                      <m:e>
                                        <m:r>
                                          <a:rPr lang="en-US" sz="2400" i="1">
                                            <a:solidFill>
                                              <a:schemeClr val="tx1"/>
                                            </a:solidFill>
                                            <a:latin typeface="Cambria Math" panose="02040503050406030204" pitchFamily="18" charset="0"/>
                                            <a:ea typeface="Cambria Math" panose="02040503050406030204" pitchFamily="18" charset="0"/>
                                          </a:rPr>
                                          <m:t>𝑠</m:t>
                                        </m:r>
                                      </m:e>
                                      <m:sub>
                                        <m:r>
                                          <a:rPr lang="en-US" sz="2400" i="1">
                                            <a:solidFill>
                                              <a:schemeClr val="tx1"/>
                                            </a:solidFill>
                                            <a:latin typeface="Cambria Math" panose="02040503050406030204" pitchFamily="18" charset="0"/>
                                            <a:ea typeface="Cambria Math" panose="02040503050406030204" pitchFamily="18" charset="0"/>
                                          </a:rPr>
                                          <m:t>𝑖</m:t>
                                        </m:r>
                                      </m:sub>
                                      <m:sup>
                                        <m:r>
                                          <a:rPr lang="en-US" sz="2400" i="1">
                                            <a:solidFill>
                                              <a:schemeClr val="tx1"/>
                                            </a:solidFill>
                                            <a:latin typeface="Cambria Math" panose="02040503050406030204" pitchFamily="18" charset="0"/>
                                            <a:ea typeface="Cambria Math" panose="02040503050406030204" pitchFamily="18" charset="0"/>
                                          </a:rPr>
                                          <m:t>𝑏</m:t>
                                        </m:r>
                                      </m:sup>
                                    </m:sSubSup>
                                    <m:f>
                                      <m:fPr>
                                        <m:ctrlPr>
                                          <a:rPr lang="en-US" sz="2400" i="1">
                                            <a:latin typeface="Cambria Math" panose="02040503050406030204" pitchFamily="18" charset="0"/>
                                            <a:ea typeface="Cambria Math" panose="02040503050406030204" pitchFamily="18" charset="0"/>
                                          </a:rPr>
                                        </m:ctrlPr>
                                      </m:fPr>
                                      <m:num>
                                        <m:sSubSup>
                                          <m:sSubSupPr>
                                            <m:ctrlPr>
                                              <a:rPr lang="en-US" sz="2400" i="1">
                                                <a:latin typeface="Cambria Math" panose="02040503050406030204" pitchFamily="18" charset="0"/>
                                                <a:ea typeface="Cambria Math" panose="02040503050406030204" pitchFamily="18" charset="0"/>
                                              </a:rPr>
                                            </m:ctrlPr>
                                          </m:sSubSupPr>
                                          <m:e>
                                            <m:r>
                                              <a:rPr lang="en-US" sz="2400" i="1">
                                                <a:latin typeface="Cambria Math" panose="02040503050406030204" pitchFamily="18" charset="0"/>
                                                <a:ea typeface="Cambria Math" panose="02040503050406030204" pitchFamily="18" charset="0"/>
                                              </a:rPr>
                                              <m:t>𝑝</m:t>
                                            </m:r>
                                          </m:e>
                                          <m:sub>
                                            <m:r>
                                              <a:rPr lang="en-US" sz="2400" i="1">
                                                <a:latin typeface="Cambria Math" panose="02040503050406030204" pitchFamily="18" charset="0"/>
                                                <a:ea typeface="Cambria Math" panose="02040503050406030204" pitchFamily="18" charset="0"/>
                                              </a:rPr>
                                              <m:t>𝑖</m:t>
                                            </m:r>
                                          </m:sub>
                                          <m:sup>
                                            <m:r>
                                              <a:rPr lang="en-US" sz="2400" i="1">
                                                <a:latin typeface="Cambria Math" panose="02040503050406030204" pitchFamily="18" charset="0"/>
                                                <a:ea typeface="Cambria Math" panose="02040503050406030204" pitchFamily="18" charset="0"/>
                                              </a:rPr>
                                              <m:t>𝑡</m:t>
                                            </m:r>
                                          </m:sup>
                                        </m:sSubSup>
                                      </m:num>
                                      <m:den>
                                        <m:sSubSup>
                                          <m:sSubSupPr>
                                            <m:ctrlPr>
                                              <a:rPr lang="en-US" sz="2400" i="1">
                                                <a:latin typeface="Cambria Math" panose="02040503050406030204" pitchFamily="18" charset="0"/>
                                                <a:ea typeface="Cambria Math" panose="02040503050406030204" pitchFamily="18" charset="0"/>
                                              </a:rPr>
                                            </m:ctrlPr>
                                          </m:sSubSupPr>
                                          <m:e>
                                            <m:r>
                                              <a:rPr lang="en-US" sz="2400" i="1">
                                                <a:latin typeface="Cambria Math" panose="02040503050406030204" pitchFamily="18" charset="0"/>
                                                <a:ea typeface="Cambria Math" panose="02040503050406030204" pitchFamily="18" charset="0"/>
                                              </a:rPr>
                                              <m:t>𝑝</m:t>
                                            </m:r>
                                          </m:e>
                                          <m:sub>
                                            <m:r>
                                              <a:rPr lang="en-US" sz="2400" i="1">
                                                <a:latin typeface="Cambria Math" panose="02040503050406030204" pitchFamily="18" charset="0"/>
                                                <a:ea typeface="Cambria Math" panose="02040503050406030204" pitchFamily="18" charset="0"/>
                                              </a:rPr>
                                              <m:t>𝑖</m:t>
                                            </m:r>
                                          </m:sub>
                                          <m:sup>
                                            <m:r>
                                              <a:rPr lang="en-US" sz="2400" i="1">
                                                <a:latin typeface="Cambria Math" panose="02040503050406030204" pitchFamily="18" charset="0"/>
                                                <a:ea typeface="Cambria Math" panose="02040503050406030204" pitchFamily="18" charset="0"/>
                                              </a:rPr>
                                              <m:t>0</m:t>
                                            </m:r>
                                          </m:sup>
                                        </m:sSubSup>
                                      </m:den>
                                    </m:f>
                                  </m:e>
                                </m:nary>
                              </m:oMath>
                            </m:oMathPara>
                          </a14:m>
                          <a:endParaRPr lang="en-US" sz="2400"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𝐼</m:t>
                                    </m:r>
                                  </m:e>
                                  <m:sub>
                                    <m:r>
                                      <a:rPr lang="en-US" sz="2400" i="1">
                                        <a:latin typeface="Cambria Math" panose="02040503050406030204" pitchFamily="18" charset="0"/>
                                        <a:ea typeface="Cambria Math" panose="02040503050406030204" pitchFamily="18" charset="0"/>
                                      </a:rPr>
                                      <m:t>𝐺𝑒𝑜𝑌𝑜𝑢𝑛𝑔</m:t>
                                    </m:r>
                                  </m:sub>
                                </m:sSub>
                                <m:r>
                                  <a:rPr lang="en-US" sz="2400" i="1">
                                    <a:latin typeface="Cambria Math" panose="02040503050406030204" pitchFamily="18" charset="0"/>
                                    <a:ea typeface="Cambria Math" panose="02040503050406030204" pitchFamily="18" charset="0"/>
                                  </a:rPr>
                                  <m:t>=</m:t>
                                </m:r>
                                <m:nary>
                                  <m:naryPr>
                                    <m:chr m:val="∏"/>
                                    <m:ctrlPr>
                                      <a:rPr lang="en-US" sz="2400" i="1">
                                        <a:latin typeface="Cambria Math" panose="02040503050406030204" pitchFamily="18" charset="0"/>
                                        <a:ea typeface="Cambria Math" panose="02040503050406030204" pitchFamily="18" charset="0"/>
                                      </a:rPr>
                                    </m:ctrlPr>
                                  </m:naryPr>
                                  <m:sub>
                                    <m:r>
                                      <m:rPr>
                                        <m:brk m:alnAt="23"/>
                                      </m:rPr>
                                      <a:rPr lang="en-US" sz="2400" i="1">
                                        <a:latin typeface="Cambria Math" panose="02040503050406030204" pitchFamily="18" charset="0"/>
                                        <a:ea typeface="Cambria Math" panose="02040503050406030204" pitchFamily="18" charset="0"/>
                                      </a:rPr>
                                      <m:t>𝑖</m:t>
                                    </m:r>
                                    <m:r>
                                      <a:rPr lang="en-US" sz="2400" i="1">
                                        <a:latin typeface="Cambria Math" panose="02040503050406030204" pitchFamily="18" charset="0"/>
                                        <a:ea typeface="Cambria Math" panose="02040503050406030204" pitchFamily="18" charset="0"/>
                                      </a:rPr>
                                      <m:t>=1</m:t>
                                    </m:r>
                                  </m:sub>
                                  <m:sup>
                                    <m:r>
                                      <a:rPr lang="en-US" sz="2400" i="1">
                                        <a:latin typeface="Cambria Math" panose="02040503050406030204" pitchFamily="18" charset="0"/>
                                        <a:ea typeface="Cambria Math" panose="02040503050406030204" pitchFamily="18" charset="0"/>
                                      </a:rPr>
                                      <m:t>𝑁</m:t>
                                    </m:r>
                                  </m:sup>
                                  <m:e>
                                    <m:sSup>
                                      <m:sSupPr>
                                        <m:ctrlPr>
                                          <a:rPr lang="en-US" sz="2400" i="1">
                                            <a:latin typeface="Cambria Math" panose="02040503050406030204" pitchFamily="18" charset="0"/>
                                            <a:ea typeface="Cambria Math" panose="02040503050406030204" pitchFamily="18" charset="0"/>
                                          </a:rPr>
                                        </m:ctrlPr>
                                      </m:sSupPr>
                                      <m:e>
                                        <m:d>
                                          <m:dPr>
                                            <m:ctrlPr>
                                              <a:rPr lang="en-US" sz="2400" i="1">
                                                <a:latin typeface="Cambria Math" panose="02040503050406030204" pitchFamily="18" charset="0"/>
                                                <a:ea typeface="Cambria Math" panose="02040503050406030204" pitchFamily="18" charset="0"/>
                                              </a:rPr>
                                            </m:ctrlPr>
                                          </m:dPr>
                                          <m:e>
                                            <m:f>
                                              <m:fPr>
                                                <m:ctrlPr>
                                                  <a:rPr lang="en-US" sz="2400" i="1">
                                                    <a:latin typeface="Cambria Math" panose="02040503050406030204" pitchFamily="18" charset="0"/>
                                                    <a:ea typeface="Cambria Math" panose="02040503050406030204" pitchFamily="18" charset="0"/>
                                                  </a:rPr>
                                                </m:ctrlPr>
                                              </m:fPr>
                                              <m:num>
                                                <m:sSubSup>
                                                  <m:sSubSupPr>
                                                    <m:ctrlPr>
                                                      <a:rPr lang="en-US" sz="2400" i="1">
                                                        <a:latin typeface="Cambria Math" panose="02040503050406030204" pitchFamily="18" charset="0"/>
                                                        <a:ea typeface="Cambria Math" panose="02040503050406030204" pitchFamily="18" charset="0"/>
                                                      </a:rPr>
                                                    </m:ctrlPr>
                                                  </m:sSubSupPr>
                                                  <m:e>
                                                    <m:r>
                                                      <a:rPr lang="en-US" sz="2400" i="1">
                                                        <a:latin typeface="Cambria Math" panose="02040503050406030204" pitchFamily="18" charset="0"/>
                                                        <a:ea typeface="Cambria Math" panose="02040503050406030204" pitchFamily="18" charset="0"/>
                                                      </a:rPr>
                                                      <m:t>𝑝</m:t>
                                                    </m:r>
                                                  </m:e>
                                                  <m:sub>
                                                    <m:r>
                                                      <a:rPr lang="en-US" sz="2400" i="1">
                                                        <a:latin typeface="Cambria Math" panose="02040503050406030204" pitchFamily="18" charset="0"/>
                                                        <a:ea typeface="Cambria Math" panose="02040503050406030204" pitchFamily="18" charset="0"/>
                                                      </a:rPr>
                                                      <m:t>𝑖</m:t>
                                                    </m:r>
                                                  </m:sub>
                                                  <m:sup>
                                                    <m:r>
                                                      <a:rPr lang="en-US" sz="2400" i="1">
                                                        <a:latin typeface="Cambria Math" panose="02040503050406030204" pitchFamily="18" charset="0"/>
                                                        <a:ea typeface="Cambria Math" panose="02040503050406030204" pitchFamily="18" charset="0"/>
                                                      </a:rPr>
                                                      <m:t>𝑡</m:t>
                                                    </m:r>
                                                  </m:sup>
                                                </m:sSubSup>
                                              </m:num>
                                              <m:den>
                                                <m:sSubSup>
                                                  <m:sSubSupPr>
                                                    <m:ctrlPr>
                                                      <a:rPr lang="en-US" sz="2400" i="1">
                                                        <a:latin typeface="Cambria Math" panose="02040503050406030204" pitchFamily="18" charset="0"/>
                                                        <a:ea typeface="Cambria Math" panose="02040503050406030204" pitchFamily="18" charset="0"/>
                                                      </a:rPr>
                                                    </m:ctrlPr>
                                                  </m:sSubSupPr>
                                                  <m:e>
                                                    <m:r>
                                                      <a:rPr lang="en-US" sz="2400" i="1">
                                                        <a:latin typeface="Cambria Math" panose="02040503050406030204" pitchFamily="18" charset="0"/>
                                                        <a:ea typeface="Cambria Math" panose="02040503050406030204" pitchFamily="18" charset="0"/>
                                                      </a:rPr>
                                                      <m:t>𝑝</m:t>
                                                    </m:r>
                                                  </m:e>
                                                  <m:sub>
                                                    <m:r>
                                                      <a:rPr lang="en-US" sz="2400" i="1">
                                                        <a:latin typeface="Cambria Math" panose="02040503050406030204" pitchFamily="18" charset="0"/>
                                                        <a:ea typeface="Cambria Math" panose="02040503050406030204" pitchFamily="18" charset="0"/>
                                                      </a:rPr>
                                                      <m:t>𝑖</m:t>
                                                    </m:r>
                                                  </m:sub>
                                                  <m:sup>
                                                    <m:r>
                                                      <a:rPr lang="en-US" sz="2400" i="1">
                                                        <a:latin typeface="Cambria Math" panose="02040503050406030204" pitchFamily="18" charset="0"/>
                                                        <a:ea typeface="Cambria Math" panose="02040503050406030204" pitchFamily="18" charset="0"/>
                                                      </a:rPr>
                                                      <m:t>0</m:t>
                                                    </m:r>
                                                  </m:sup>
                                                </m:sSubSup>
                                              </m:den>
                                            </m:f>
                                          </m:e>
                                        </m:d>
                                      </m:e>
                                      <m:sup>
                                        <m:sSubSup>
                                          <m:sSubSupPr>
                                            <m:ctrlPr>
                                              <a:rPr lang="en-US" sz="2400" i="1">
                                                <a:latin typeface="Cambria Math" panose="02040503050406030204" pitchFamily="18" charset="0"/>
                                                <a:ea typeface="Cambria Math" panose="02040503050406030204" pitchFamily="18" charset="0"/>
                                              </a:rPr>
                                            </m:ctrlPr>
                                          </m:sSubSupPr>
                                          <m:e>
                                            <m:r>
                                              <a:rPr lang="en-US" sz="2400" i="1">
                                                <a:latin typeface="Cambria Math" panose="02040503050406030204" pitchFamily="18" charset="0"/>
                                                <a:ea typeface="Cambria Math" panose="02040503050406030204" pitchFamily="18" charset="0"/>
                                              </a:rPr>
                                              <m:t>𝑠</m:t>
                                            </m:r>
                                          </m:e>
                                          <m:sub>
                                            <m:r>
                                              <a:rPr lang="en-US" sz="2400" i="1">
                                                <a:latin typeface="Cambria Math" panose="02040503050406030204" pitchFamily="18" charset="0"/>
                                                <a:ea typeface="Cambria Math" panose="02040503050406030204" pitchFamily="18" charset="0"/>
                                              </a:rPr>
                                              <m:t>𝑖</m:t>
                                            </m:r>
                                          </m:sub>
                                          <m:sup>
                                            <m:r>
                                              <a:rPr lang="en-US" sz="2400" i="1">
                                                <a:latin typeface="Cambria Math" panose="02040503050406030204" pitchFamily="18" charset="0"/>
                                                <a:ea typeface="Cambria Math" panose="02040503050406030204" pitchFamily="18" charset="0"/>
                                              </a:rPr>
                                              <m:t>𝑏</m:t>
                                            </m:r>
                                          </m:sup>
                                        </m:sSubSup>
                                      </m:sup>
                                    </m:sSup>
                                  </m:e>
                                </m:nary>
                              </m:oMath>
                            </m:oMathPara>
                          </a14:m>
                          <a:endParaRPr lang="en-US" sz="2400" dirty="0"/>
                        </a:p>
                      </a:txBody>
                      <a:tcPr/>
                    </a:tc>
                  </a:tr>
                  <a:tr h="370840">
                    <a:tc gridSpan="2">
                      <a:txBody>
                        <a:bodyPr/>
                        <a:lstStyle/>
                        <a:p>
                          <a:pPr algn="ctr"/>
                          <a14:m>
                            <m:oMathPara xmlns:m="http://schemas.openxmlformats.org/officeDocument/2006/math">
                              <m:oMathParaPr>
                                <m:jc m:val="centerGroup"/>
                              </m:oMathParaPr>
                              <m:oMath xmlns:m="http://schemas.openxmlformats.org/officeDocument/2006/math">
                                <m:sSubSup>
                                  <m:sSubSupPr>
                                    <m:ctrlPr>
                                      <a:rPr lang="en-US" sz="2400" i="1" smtClean="0">
                                        <a:solidFill>
                                          <a:schemeClr val="tx1"/>
                                        </a:solidFill>
                                        <a:latin typeface="Cambria Math" panose="02040503050406030204" pitchFamily="18" charset="0"/>
                                        <a:ea typeface="Cambria Math" panose="02040503050406030204" pitchFamily="18" charset="0"/>
                                      </a:rPr>
                                    </m:ctrlPr>
                                  </m:sSubSupPr>
                                  <m:e>
                                    <m:r>
                                      <a:rPr lang="en-US" sz="2400" i="1">
                                        <a:solidFill>
                                          <a:schemeClr val="tx1"/>
                                        </a:solidFill>
                                        <a:latin typeface="Cambria Math" panose="02040503050406030204" pitchFamily="18" charset="0"/>
                                        <a:ea typeface="Cambria Math" panose="02040503050406030204" pitchFamily="18" charset="0"/>
                                      </a:rPr>
                                      <m:t>𝑠</m:t>
                                    </m:r>
                                  </m:e>
                                  <m:sub>
                                    <m:r>
                                      <a:rPr lang="en-US" sz="2400" i="1">
                                        <a:solidFill>
                                          <a:schemeClr val="tx1"/>
                                        </a:solidFill>
                                        <a:latin typeface="Cambria Math" panose="02040503050406030204" pitchFamily="18" charset="0"/>
                                        <a:ea typeface="Cambria Math" panose="02040503050406030204" pitchFamily="18" charset="0"/>
                                      </a:rPr>
                                      <m:t>𝑖</m:t>
                                    </m:r>
                                  </m:sub>
                                  <m:sup>
                                    <m:r>
                                      <a:rPr lang="en-US" sz="2400" i="1">
                                        <a:solidFill>
                                          <a:schemeClr val="tx1"/>
                                        </a:solidFill>
                                        <a:latin typeface="Cambria Math" panose="02040503050406030204" pitchFamily="18" charset="0"/>
                                        <a:ea typeface="Cambria Math" panose="02040503050406030204" pitchFamily="18" charset="0"/>
                                      </a:rPr>
                                      <m:t>𝑏</m:t>
                                    </m:r>
                                  </m:sup>
                                </m:sSubSup>
                                <m:r>
                                  <a:rPr lang="en-US" sz="2400" i="1">
                                    <a:solidFill>
                                      <a:schemeClr val="tx1"/>
                                    </a:solidFill>
                                    <a:latin typeface="Cambria Math" panose="02040503050406030204" pitchFamily="18" charset="0"/>
                                    <a:ea typeface="Cambria Math" panose="02040503050406030204" pitchFamily="18" charset="0"/>
                                  </a:rPr>
                                  <m:t>=</m:t>
                                </m:r>
                                <m:f>
                                  <m:fPr>
                                    <m:type m:val="lin"/>
                                    <m:ctrlPr>
                                      <a:rPr lang="en-US" sz="2400" i="1">
                                        <a:solidFill>
                                          <a:schemeClr val="tx1"/>
                                        </a:solidFill>
                                        <a:latin typeface="Cambria Math" panose="02040503050406030204" pitchFamily="18" charset="0"/>
                                        <a:ea typeface="Cambria Math" panose="02040503050406030204" pitchFamily="18" charset="0"/>
                                      </a:rPr>
                                    </m:ctrlPr>
                                  </m:fPr>
                                  <m:num>
                                    <m:sSubSup>
                                      <m:sSubSupPr>
                                        <m:ctrlPr>
                                          <a:rPr lang="en-US" sz="2400" i="1">
                                            <a:solidFill>
                                              <a:schemeClr val="tx1"/>
                                            </a:solidFill>
                                            <a:latin typeface="Cambria Math" panose="02040503050406030204" pitchFamily="18" charset="0"/>
                                            <a:ea typeface="Cambria Math" panose="02040503050406030204" pitchFamily="18" charset="0"/>
                                          </a:rPr>
                                        </m:ctrlPr>
                                      </m:sSubSupPr>
                                      <m:e>
                                        <m:r>
                                          <a:rPr lang="en-US" sz="2400" i="1">
                                            <a:solidFill>
                                              <a:schemeClr val="tx1"/>
                                            </a:solidFill>
                                            <a:latin typeface="Cambria Math" panose="02040503050406030204" pitchFamily="18" charset="0"/>
                                            <a:ea typeface="Cambria Math" panose="02040503050406030204" pitchFamily="18" charset="0"/>
                                          </a:rPr>
                                          <m:t>𝑝</m:t>
                                        </m:r>
                                      </m:e>
                                      <m:sub>
                                        <m:r>
                                          <a:rPr lang="en-US" sz="2400" i="1">
                                            <a:solidFill>
                                              <a:schemeClr val="tx1"/>
                                            </a:solidFill>
                                            <a:latin typeface="Cambria Math" panose="02040503050406030204" pitchFamily="18" charset="0"/>
                                            <a:ea typeface="Cambria Math" panose="02040503050406030204" pitchFamily="18" charset="0"/>
                                          </a:rPr>
                                          <m:t>𝑖</m:t>
                                        </m:r>
                                      </m:sub>
                                      <m:sup>
                                        <m:r>
                                          <a:rPr lang="en-US" sz="2400" i="1">
                                            <a:solidFill>
                                              <a:schemeClr val="tx1"/>
                                            </a:solidFill>
                                            <a:latin typeface="Cambria Math" panose="02040503050406030204" pitchFamily="18" charset="0"/>
                                            <a:ea typeface="Cambria Math" panose="02040503050406030204" pitchFamily="18" charset="0"/>
                                          </a:rPr>
                                          <m:t>𝑏</m:t>
                                        </m:r>
                                      </m:sup>
                                    </m:sSubSup>
                                    <m:sSubSup>
                                      <m:sSubSupPr>
                                        <m:ctrlPr>
                                          <a:rPr lang="en-US" sz="2400" i="1">
                                            <a:solidFill>
                                              <a:schemeClr val="tx1"/>
                                            </a:solidFill>
                                            <a:latin typeface="Cambria Math" panose="02040503050406030204" pitchFamily="18" charset="0"/>
                                            <a:ea typeface="Cambria Math" panose="02040503050406030204" pitchFamily="18" charset="0"/>
                                          </a:rPr>
                                        </m:ctrlPr>
                                      </m:sSubSupPr>
                                      <m:e>
                                        <m:r>
                                          <a:rPr lang="en-US" sz="2400" i="1">
                                            <a:solidFill>
                                              <a:schemeClr val="tx1"/>
                                            </a:solidFill>
                                            <a:latin typeface="Cambria Math" panose="02040503050406030204" pitchFamily="18" charset="0"/>
                                            <a:ea typeface="Cambria Math" panose="02040503050406030204" pitchFamily="18" charset="0"/>
                                          </a:rPr>
                                          <m:t>𝑞</m:t>
                                        </m:r>
                                      </m:e>
                                      <m:sub>
                                        <m:r>
                                          <a:rPr lang="en-US" sz="2400" i="1">
                                            <a:solidFill>
                                              <a:schemeClr val="tx1"/>
                                            </a:solidFill>
                                            <a:latin typeface="Cambria Math" panose="02040503050406030204" pitchFamily="18" charset="0"/>
                                            <a:ea typeface="Cambria Math" panose="02040503050406030204" pitchFamily="18" charset="0"/>
                                          </a:rPr>
                                          <m:t>𝑖</m:t>
                                        </m:r>
                                      </m:sub>
                                      <m:sup>
                                        <m:r>
                                          <a:rPr lang="en-US" sz="2400" i="1">
                                            <a:solidFill>
                                              <a:schemeClr val="tx1"/>
                                            </a:solidFill>
                                            <a:latin typeface="Cambria Math" panose="02040503050406030204" pitchFamily="18" charset="0"/>
                                            <a:ea typeface="Cambria Math" panose="02040503050406030204" pitchFamily="18" charset="0"/>
                                          </a:rPr>
                                          <m:t>𝑏</m:t>
                                        </m:r>
                                      </m:sup>
                                    </m:sSubSup>
                                  </m:num>
                                  <m:den>
                                    <m:nary>
                                      <m:naryPr>
                                        <m:chr m:val="∑"/>
                                        <m:limLoc m:val="undOvr"/>
                                        <m:ctrlPr>
                                          <a:rPr lang="en-US" sz="2400" i="1">
                                            <a:solidFill>
                                              <a:schemeClr val="tx1"/>
                                            </a:solidFill>
                                            <a:latin typeface="Cambria Math" panose="02040503050406030204" pitchFamily="18" charset="0"/>
                                            <a:ea typeface="Cambria Math" panose="02040503050406030204" pitchFamily="18" charset="0"/>
                                          </a:rPr>
                                        </m:ctrlPr>
                                      </m:naryPr>
                                      <m:sub>
                                        <m:r>
                                          <a:rPr lang="en-US" sz="2400" i="1">
                                            <a:solidFill>
                                              <a:schemeClr val="tx1"/>
                                            </a:solidFill>
                                            <a:latin typeface="Cambria Math" panose="02040503050406030204" pitchFamily="18" charset="0"/>
                                            <a:ea typeface="Cambria Math" panose="02040503050406030204" pitchFamily="18" charset="0"/>
                                          </a:rPr>
                                          <m:t>𝑗</m:t>
                                        </m:r>
                                        <m:r>
                                          <a:rPr lang="en-US" sz="2400" i="1">
                                            <a:solidFill>
                                              <a:schemeClr val="tx1"/>
                                            </a:solidFill>
                                            <a:latin typeface="Cambria Math" panose="02040503050406030204" pitchFamily="18" charset="0"/>
                                            <a:ea typeface="Cambria Math" panose="02040503050406030204" pitchFamily="18" charset="0"/>
                                          </a:rPr>
                                          <m:t>=1</m:t>
                                        </m:r>
                                      </m:sub>
                                      <m:sup>
                                        <m:r>
                                          <a:rPr lang="en-US" sz="2400" i="1">
                                            <a:solidFill>
                                              <a:schemeClr val="tx1"/>
                                            </a:solidFill>
                                            <a:latin typeface="Cambria Math" panose="02040503050406030204" pitchFamily="18" charset="0"/>
                                            <a:ea typeface="Cambria Math" panose="02040503050406030204" pitchFamily="18" charset="0"/>
                                          </a:rPr>
                                          <m:t>𝑁</m:t>
                                        </m:r>
                                      </m:sup>
                                      <m:e>
                                        <m:sSubSup>
                                          <m:sSubSupPr>
                                            <m:ctrlPr>
                                              <a:rPr lang="en-US" sz="2400" i="1">
                                                <a:solidFill>
                                                  <a:schemeClr val="tx1"/>
                                                </a:solidFill>
                                                <a:latin typeface="Cambria Math" panose="02040503050406030204" pitchFamily="18" charset="0"/>
                                                <a:ea typeface="Cambria Math" panose="02040503050406030204" pitchFamily="18" charset="0"/>
                                              </a:rPr>
                                            </m:ctrlPr>
                                          </m:sSubSupPr>
                                          <m:e>
                                            <m:r>
                                              <a:rPr lang="en-US" sz="2400" i="1">
                                                <a:solidFill>
                                                  <a:schemeClr val="tx1"/>
                                                </a:solidFill>
                                                <a:latin typeface="Cambria Math" panose="02040503050406030204" pitchFamily="18" charset="0"/>
                                                <a:ea typeface="Cambria Math" panose="02040503050406030204" pitchFamily="18" charset="0"/>
                                              </a:rPr>
                                              <m:t>𝑝</m:t>
                                            </m:r>
                                          </m:e>
                                          <m:sub>
                                            <m:r>
                                              <a:rPr lang="en-US" sz="2400" i="1">
                                                <a:solidFill>
                                                  <a:schemeClr val="tx1"/>
                                                </a:solidFill>
                                                <a:latin typeface="Cambria Math" panose="02040503050406030204" pitchFamily="18" charset="0"/>
                                                <a:ea typeface="Cambria Math" panose="02040503050406030204" pitchFamily="18" charset="0"/>
                                              </a:rPr>
                                              <m:t>𝑗</m:t>
                                            </m:r>
                                          </m:sub>
                                          <m:sup>
                                            <m:r>
                                              <a:rPr lang="en-US" sz="2400" i="1">
                                                <a:solidFill>
                                                  <a:schemeClr val="tx1"/>
                                                </a:solidFill>
                                                <a:latin typeface="Cambria Math" panose="02040503050406030204" pitchFamily="18" charset="0"/>
                                                <a:ea typeface="Cambria Math" panose="02040503050406030204" pitchFamily="18" charset="0"/>
                                              </a:rPr>
                                              <m:t>𝑏</m:t>
                                            </m:r>
                                          </m:sup>
                                        </m:sSubSup>
                                        <m:sSubSup>
                                          <m:sSubSupPr>
                                            <m:ctrlPr>
                                              <a:rPr lang="en-US" sz="2400" i="1">
                                                <a:solidFill>
                                                  <a:schemeClr val="tx1"/>
                                                </a:solidFill>
                                                <a:latin typeface="Cambria Math" panose="02040503050406030204" pitchFamily="18" charset="0"/>
                                                <a:ea typeface="Cambria Math" panose="02040503050406030204" pitchFamily="18" charset="0"/>
                                              </a:rPr>
                                            </m:ctrlPr>
                                          </m:sSubSupPr>
                                          <m:e>
                                            <m:r>
                                              <a:rPr lang="en-US" sz="2400" i="1">
                                                <a:solidFill>
                                                  <a:schemeClr val="tx1"/>
                                                </a:solidFill>
                                                <a:latin typeface="Cambria Math" panose="02040503050406030204" pitchFamily="18" charset="0"/>
                                                <a:ea typeface="Cambria Math" panose="02040503050406030204" pitchFamily="18" charset="0"/>
                                              </a:rPr>
                                              <m:t>𝑞</m:t>
                                            </m:r>
                                          </m:e>
                                          <m:sub>
                                            <m:r>
                                              <a:rPr lang="en-US" sz="2400" i="1">
                                                <a:solidFill>
                                                  <a:schemeClr val="tx1"/>
                                                </a:solidFill>
                                                <a:latin typeface="Cambria Math" panose="02040503050406030204" pitchFamily="18" charset="0"/>
                                                <a:ea typeface="Cambria Math" panose="02040503050406030204" pitchFamily="18" charset="0"/>
                                              </a:rPr>
                                              <m:t>𝑗</m:t>
                                            </m:r>
                                          </m:sub>
                                          <m:sup>
                                            <m:r>
                                              <a:rPr lang="en-US" sz="2400" i="1">
                                                <a:solidFill>
                                                  <a:schemeClr val="tx1"/>
                                                </a:solidFill>
                                                <a:latin typeface="Cambria Math" panose="02040503050406030204" pitchFamily="18" charset="0"/>
                                                <a:ea typeface="Cambria Math" panose="02040503050406030204" pitchFamily="18" charset="0"/>
                                              </a:rPr>
                                              <m:t>𝑏</m:t>
                                            </m:r>
                                          </m:sup>
                                        </m:sSubSup>
                                      </m:e>
                                    </m:nary>
                                  </m:den>
                                </m:f>
                              </m:oMath>
                            </m:oMathPara>
                          </a14:m>
                          <a:endParaRPr lang="en-US" sz="2400" dirty="0"/>
                        </a:p>
                      </a:txBody>
                      <a:tcPr>
                        <a:noFill/>
                      </a:tcPr>
                    </a:tc>
                    <a:tc hMerge="1">
                      <a:txBody>
                        <a:bodyPr/>
                        <a:lstStyle/>
                        <a:p>
                          <a:pPr algn="ctr"/>
                          <a:endParaRPr lang="en-US" sz="2400" dirty="0"/>
                        </a:p>
                      </a:txBody>
                      <a:tcPr/>
                    </a:tc>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2179823552"/>
                  </p:ext>
                </p:extLst>
              </p:nvPr>
            </p:nvGraphicFramePr>
            <p:xfrm>
              <a:off x="609600" y="1402398"/>
              <a:ext cx="10972800" cy="2857119"/>
            </p:xfrm>
            <a:graphic>
              <a:graphicData uri="http://schemas.openxmlformats.org/drawingml/2006/table">
                <a:tbl>
                  <a:tblPr firstRow="1" bandRow="1">
                    <a:tableStyleId>{5C22544A-7EE6-4342-B048-85BDC9FD1C3A}</a:tableStyleId>
                  </a:tblPr>
                  <a:tblGrid>
                    <a:gridCol w="5486400"/>
                    <a:gridCol w="5486400"/>
                  </a:tblGrid>
                  <a:tr h="518160">
                    <a:tc>
                      <a:txBody>
                        <a:bodyPr/>
                        <a:lstStyle/>
                        <a:p>
                          <a:pPr algn="ctr"/>
                          <a:r>
                            <a:rPr lang="en-US" sz="2800" dirty="0" smtClean="0"/>
                            <a:t>Current</a:t>
                          </a:r>
                          <a:endParaRPr lang="en-US" sz="2800" dirty="0"/>
                        </a:p>
                      </a:txBody>
                      <a:tcPr/>
                    </a:tc>
                    <a:tc>
                      <a:txBody>
                        <a:bodyPr/>
                        <a:lstStyle/>
                        <a:p>
                          <a:pPr algn="ctr"/>
                          <a:r>
                            <a:rPr lang="en-US" sz="2800" dirty="0" smtClean="0"/>
                            <a:t>Proposed</a:t>
                          </a:r>
                          <a:endParaRPr lang="en-US" sz="2800" dirty="0"/>
                        </a:p>
                      </a:txBody>
                      <a:tcPr/>
                    </a:tc>
                  </a:tr>
                  <a:tr h="1177671">
                    <a:tc>
                      <a:txBody>
                        <a:bodyPr/>
                        <a:lstStyle/>
                        <a:p>
                          <a:endParaRPr lang="en-US"/>
                        </a:p>
                      </a:txBody>
                      <a:tcPr>
                        <a:blipFill rotWithShape="0">
                          <a:blip r:embed="rId3"/>
                          <a:stretch>
                            <a:fillRect l="-222" t="-49223" r="-100556" b="-100000"/>
                          </a:stretch>
                        </a:blipFill>
                      </a:tcPr>
                    </a:tc>
                    <a:tc>
                      <a:txBody>
                        <a:bodyPr/>
                        <a:lstStyle/>
                        <a:p>
                          <a:endParaRPr lang="en-US"/>
                        </a:p>
                      </a:txBody>
                      <a:tcPr>
                        <a:blipFill rotWithShape="0">
                          <a:blip r:embed="rId3"/>
                          <a:stretch>
                            <a:fillRect l="-100222" t="-49223" r="-556" b="-100000"/>
                          </a:stretch>
                        </a:blipFill>
                      </a:tcPr>
                    </a:tc>
                  </a:tr>
                  <a:tr h="1161288">
                    <a:tc gridSpan="2">
                      <a:txBody>
                        <a:bodyPr/>
                        <a:lstStyle/>
                        <a:p>
                          <a:endParaRPr lang="en-US"/>
                        </a:p>
                      </a:txBody>
                      <a:tcPr>
                        <a:blipFill rotWithShape="0">
                          <a:blip r:embed="rId3"/>
                          <a:stretch>
                            <a:fillRect l="-111" t="-150785" r="-278" b="-1047"/>
                          </a:stretch>
                        </a:blipFill>
                      </a:tcPr>
                    </a:tc>
                    <a:tc hMerge="1">
                      <a:txBody>
                        <a:bodyPr/>
                        <a:lstStyle/>
                        <a:p>
                          <a:pPr algn="ctr"/>
                          <a:endParaRPr lang="en-US" sz="2400" dirty="0"/>
                        </a:p>
                      </a:txBody>
                      <a:tcPr/>
                    </a:tc>
                  </a:tr>
                </a:tbl>
              </a:graphicData>
            </a:graphic>
          </p:graphicFrame>
        </mc:Fallback>
      </mc:AlternateContent>
      <mc:AlternateContent xmlns:mc="http://schemas.openxmlformats.org/markup-compatibility/2006" xmlns:a14="http://schemas.microsoft.com/office/drawing/2010/main">
        <mc:Choice Requires="a14">
          <p:sp>
            <p:nvSpPr>
              <p:cNvPr id="7" name="Content Placeholder 2"/>
              <p:cNvSpPr txBox="1">
                <a:spLocks/>
              </p:cNvSpPr>
              <p:nvPr/>
            </p:nvSpPr>
            <p:spPr bwMode="auto">
              <a:xfrm>
                <a:off x="480646" y="4149091"/>
                <a:ext cx="11101754" cy="21980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E1126"/>
                  </a:buClr>
                  <a:buSzPct val="80000"/>
                  <a:buFont typeface="Wingdings" pitchFamily="2" charset="2"/>
                  <a:buChar char=""/>
                  <a:defRPr sz="3200" kern="1200" baseline="0">
                    <a:solidFill>
                      <a:srgbClr val="192168"/>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lr>
                    <a:srgbClr val="CE1126"/>
                  </a:buClr>
                  <a:buFont typeface="Wingdings 3" pitchFamily="18" charset="2"/>
                  <a:buChar char=""/>
                  <a:defRPr sz="2800" kern="1200">
                    <a:solidFill>
                      <a:srgbClr val="192168"/>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lr>
                    <a:srgbClr val="CE1126"/>
                  </a:buClr>
                  <a:buFont typeface="Calibri" pitchFamily="34" charset="0"/>
                  <a:buChar char="–"/>
                  <a:defRPr sz="2400" kern="1200">
                    <a:solidFill>
                      <a:srgbClr val="192168"/>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lr>
                    <a:srgbClr val="CE1126"/>
                  </a:buClr>
                  <a:buSzPct val="125000"/>
                  <a:buFont typeface="Arial" charset="0"/>
                  <a:buChar char="•"/>
                  <a:defRPr sz="2000" kern="1200">
                    <a:solidFill>
                      <a:srgbClr val="192168"/>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lr>
                    <a:srgbClr val="CE1126"/>
                  </a:buClr>
                  <a:buFont typeface="Wingdings" pitchFamily="2" charset="2"/>
                  <a:buChar char="v"/>
                  <a:defRPr sz="2000" kern="1200">
                    <a:solidFill>
                      <a:srgbClr val="000000"/>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Numerically,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𝐼</m:t>
                        </m:r>
                      </m:e>
                      <m:sub>
                        <m:r>
                          <a:rPr lang="en-US" sz="2800" i="1">
                            <a:latin typeface="Cambria Math" panose="02040503050406030204" pitchFamily="18" charset="0"/>
                          </a:rPr>
                          <m:t>𝐺𝑒𝑜𝑌𝑜𝑢𝑛𝑔</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𝐼</m:t>
                        </m:r>
                      </m:e>
                      <m:sub>
                        <m:r>
                          <a:rPr lang="en-US" sz="2800" i="1">
                            <a:latin typeface="Cambria Math" panose="02040503050406030204" pitchFamily="18" charset="0"/>
                          </a:rPr>
                          <m:t>𝑌𝑜𝑢𝑛𝑔</m:t>
                        </m:r>
                      </m:sub>
                    </m:sSub>
                  </m:oMath>
                </a14:m>
                <a:endParaRPr lang="en-US" dirty="0" smtClean="0"/>
              </a:p>
              <a:p>
                <a:r>
                  <a:rPr lang="en-US" sz="2800" dirty="0" smtClean="0"/>
                  <a:t>Reasons to prefer the geometric Young index:</a:t>
                </a:r>
              </a:p>
              <a:p>
                <a:pPr marL="855663" lvl="1" indent="-398463"/>
                <a:r>
                  <a:rPr lang="en-US" dirty="0" smtClean="0"/>
                  <a:t>Better properties from an axiomatic perspective</a:t>
                </a:r>
              </a:p>
              <a:p>
                <a:pPr marL="855663" lvl="1" indent="-398463"/>
                <a:r>
                  <a:rPr lang="en-US" dirty="0" smtClean="0"/>
                  <a:t>It is likely closer to a feasible economic target</a:t>
                </a:r>
              </a:p>
              <a:p>
                <a:endParaRPr lang="en-US" dirty="0" smtClean="0"/>
              </a:p>
            </p:txBody>
          </p:sp>
        </mc:Choice>
        <mc:Fallback xmlns="">
          <p:sp>
            <p:nvSpPr>
              <p:cNvPr id="7" name="Content Placeholder 2"/>
              <p:cNvSpPr txBox="1">
                <a:spLocks noRot="1" noChangeAspect="1" noMove="1" noResize="1" noEditPoints="1" noAdjustHandles="1" noChangeArrowheads="1" noChangeShapeType="1" noTextEdit="1"/>
              </p:cNvSpPr>
              <p:nvPr/>
            </p:nvSpPr>
            <p:spPr bwMode="auto">
              <a:xfrm>
                <a:off x="480646" y="4149091"/>
                <a:ext cx="11101754" cy="2198076"/>
              </a:xfrm>
              <a:prstGeom prst="rect">
                <a:avLst/>
              </a:prstGeom>
              <a:blipFill rotWithShape="0">
                <a:blip r:embed="rId4"/>
                <a:stretch>
                  <a:fillRect l="-659" t="-2778" b="-3056"/>
                </a:stretch>
              </a:blipFill>
              <a:ln w="9525">
                <a:noFill/>
                <a:miter lim="800000"/>
                <a:headEnd/>
                <a:tailEnd/>
              </a:ln>
            </p:spPr>
            <p:txBody>
              <a:bodyPr/>
              <a:lstStyle/>
              <a:p>
                <a:r>
                  <a:rPr lang="en-US">
                    <a:noFill/>
                  </a:rPr>
                  <a:t> </a:t>
                </a:r>
              </a:p>
            </p:txBody>
          </p:sp>
        </mc:Fallback>
      </mc:AlternateContent>
    </p:spTree>
    <p:extLst>
      <p:ext uri="{BB962C8B-B14F-4D97-AF65-F5344CB8AC3E}">
        <p14:creationId xmlns:p14="http://schemas.microsoft.com/office/powerpoint/2010/main" val="2962985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Axiomatic factors</a:t>
            </a:r>
            <a:endParaRPr lang="en-US" dirty="0"/>
          </a:p>
        </p:txBody>
      </p:sp>
      <p:sp>
        <p:nvSpPr>
          <p:cNvPr id="3" name="Content Placeholder 2"/>
          <p:cNvSpPr>
            <a:spLocks noGrp="1"/>
          </p:cNvSpPr>
          <p:nvPr>
            <p:ph idx="1"/>
          </p:nvPr>
        </p:nvSpPr>
        <p:spPr/>
        <p:txBody>
          <a:bodyPr/>
          <a:lstStyle/>
          <a:p>
            <a:r>
              <a:rPr lang="en-US" dirty="0" smtClean="0"/>
              <a:t>Time-reversal test</a:t>
            </a:r>
          </a:p>
          <a:p>
            <a:pPr lvl="1"/>
            <a:r>
              <a:rPr lang="en-US" i="1" dirty="0"/>
              <a:t>“…the same result should be obtained…whether the change is measured forward in time, from 0 to t, or backward in time, from t to 0.” </a:t>
            </a:r>
            <a:r>
              <a:rPr lang="en-US" dirty="0"/>
              <a:t>IMF, </a:t>
            </a:r>
            <a:r>
              <a:rPr lang="en-US" dirty="0" smtClean="0"/>
              <a:t>2004</a:t>
            </a:r>
          </a:p>
          <a:p>
            <a:pPr lvl="2"/>
            <a:r>
              <a:rPr lang="en-US" dirty="0" smtClean="0"/>
              <a:t>Young </a:t>
            </a:r>
            <a:r>
              <a:rPr lang="en-US" dirty="0">
                <a:solidFill>
                  <a:schemeClr val="accent3"/>
                </a:solidFill>
                <a:sym typeface="Wingdings" panose="05000000000000000000" pitchFamily="2" charset="2"/>
              </a:rPr>
              <a:t></a:t>
            </a:r>
            <a:endParaRPr lang="en-US" dirty="0">
              <a:solidFill>
                <a:schemeClr val="accent3"/>
              </a:solidFill>
            </a:endParaRPr>
          </a:p>
          <a:p>
            <a:pPr lvl="2"/>
            <a:r>
              <a:rPr lang="en-US" dirty="0" smtClean="0"/>
              <a:t>Geometric Young </a:t>
            </a:r>
            <a:r>
              <a:rPr lang="en-US" dirty="0">
                <a:solidFill>
                  <a:schemeClr val="accent5"/>
                </a:solidFill>
                <a:sym typeface="Wingdings" panose="05000000000000000000" pitchFamily="2" charset="2"/>
              </a:rPr>
              <a:t></a:t>
            </a:r>
          </a:p>
          <a:p>
            <a:pPr lvl="1"/>
            <a:r>
              <a:rPr lang="en-US" dirty="0" smtClean="0"/>
              <a:t>The Young index’s failure is interpreted as an upward bias</a:t>
            </a:r>
            <a:endParaRPr lang="en-US" dirty="0"/>
          </a:p>
        </p:txBody>
      </p:sp>
    </p:spTree>
    <p:extLst>
      <p:ext uri="{BB962C8B-B14F-4D97-AF65-F5344CB8AC3E}">
        <p14:creationId xmlns:p14="http://schemas.microsoft.com/office/powerpoint/2010/main" val="708603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Axiomatic factors (continued)</a:t>
            </a:r>
            <a:endParaRPr lang="en-US" dirty="0"/>
          </a:p>
        </p:txBody>
      </p:sp>
      <p:sp>
        <p:nvSpPr>
          <p:cNvPr id="3" name="Content Placeholder 2"/>
          <p:cNvSpPr>
            <a:spLocks noGrp="1"/>
          </p:cNvSpPr>
          <p:nvPr>
            <p:ph idx="1"/>
          </p:nvPr>
        </p:nvSpPr>
        <p:spPr/>
        <p:txBody>
          <a:bodyPr/>
          <a:lstStyle/>
          <a:p>
            <a:r>
              <a:rPr lang="en-US" dirty="0" smtClean="0"/>
              <a:t>Transitivity (or circularity) test:</a:t>
            </a:r>
          </a:p>
          <a:p>
            <a:pPr lvl="1"/>
            <a:r>
              <a:rPr lang="en-US" i="1" dirty="0"/>
              <a:t>“The chained index between two periods should equal the direct index between the same two periods.” </a:t>
            </a:r>
            <a:r>
              <a:rPr lang="en-US" dirty="0" smtClean="0"/>
              <a:t>– </a:t>
            </a:r>
            <a:r>
              <a:rPr lang="en-US" dirty="0"/>
              <a:t>IMF, </a:t>
            </a:r>
            <a:r>
              <a:rPr lang="en-US" dirty="0" smtClean="0"/>
              <a:t>2004</a:t>
            </a:r>
          </a:p>
          <a:p>
            <a:pPr lvl="2"/>
            <a:r>
              <a:rPr lang="en-US" dirty="0"/>
              <a:t>Young </a:t>
            </a:r>
            <a:r>
              <a:rPr lang="en-US" dirty="0">
                <a:solidFill>
                  <a:schemeClr val="accent3"/>
                </a:solidFill>
                <a:sym typeface="Wingdings" panose="05000000000000000000" pitchFamily="2" charset="2"/>
              </a:rPr>
              <a:t></a:t>
            </a:r>
            <a:endParaRPr lang="en-US" dirty="0">
              <a:solidFill>
                <a:schemeClr val="accent3"/>
              </a:solidFill>
            </a:endParaRPr>
          </a:p>
          <a:p>
            <a:pPr lvl="2"/>
            <a:r>
              <a:rPr lang="en-US" dirty="0"/>
              <a:t>Geometric Young </a:t>
            </a:r>
            <a:r>
              <a:rPr lang="en-US" dirty="0" smtClean="0">
                <a:solidFill>
                  <a:schemeClr val="accent5"/>
                </a:solidFill>
                <a:sym typeface="Wingdings" panose="05000000000000000000" pitchFamily="2" charset="2"/>
              </a:rPr>
              <a:t></a:t>
            </a:r>
          </a:p>
          <a:p>
            <a:pPr lvl="1"/>
            <a:r>
              <a:rPr lang="en-US" dirty="0"/>
              <a:t>Does not necessarily imply direction of </a:t>
            </a:r>
            <a:r>
              <a:rPr lang="en-US" dirty="0" smtClean="0"/>
              <a:t>bias</a:t>
            </a:r>
            <a:endParaRPr lang="en-US" dirty="0"/>
          </a:p>
          <a:p>
            <a:r>
              <a:rPr lang="en-US" dirty="0">
                <a:sym typeface="Wingdings" panose="05000000000000000000" pitchFamily="2" charset="2"/>
              </a:rPr>
              <a:t></a:t>
            </a:r>
            <a:r>
              <a:rPr lang="en-US" dirty="0"/>
              <a:t> </a:t>
            </a:r>
            <a:r>
              <a:rPr lang="en-US" u="sng" dirty="0"/>
              <a:t>The axiomatic approach favors the geometric </a:t>
            </a:r>
            <a:r>
              <a:rPr lang="en-US" u="sng" dirty="0" smtClean="0"/>
              <a:t>Young</a:t>
            </a:r>
          </a:p>
          <a:p>
            <a:r>
              <a:rPr lang="en-US" dirty="0" smtClean="0"/>
              <a:t>Young index also has upward “formula bias” when prices bounce (</a:t>
            </a:r>
            <a:r>
              <a:rPr lang="en-US" dirty="0" err="1" smtClean="0"/>
              <a:t>Reinsdorf</a:t>
            </a:r>
            <a:r>
              <a:rPr lang="en-US" dirty="0" smtClean="0"/>
              <a:t>, 1998)</a:t>
            </a:r>
            <a:endParaRPr lang="en-US" dirty="0"/>
          </a:p>
          <a:p>
            <a:endParaRPr lang="en-US" dirty="0" smtClean="0"/>
          </a:p>
          <a:p>
            <a:pPr lvl="1"/>
            <a:endParaRPr lang="en-US" dirty="0"/>
          </a:p>
        </p:txBody>
      </p:sp>
    </p:spTree>
    <p:extLst>
      <p:ext uri="{BB962C8B-B14F-4D97-AF65-F5344CB8AC3E}">
        <p14:creationId xmlns:p14="http://schemas.microsoft.com/office/powerpoint/2010/main" val="1847362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approach to output price indexes</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Laspeyres</a:t>
            </a:r>
            <a:r>
              <a:rPr lang="en-US" dirty="0" smtClean="0"/>
              <a:t> index is a </a:t>
            </a:r>
            <a:r>
              <a:rPr lang="en-US" dirty="0"/>
              <a:t>lower bound to </a:t>
            </a:r>
            <a:r>
              <a:rPr lang="en-US" dirty="0" smtClean="0"/>
              <a:t>the theoretical </a:t>
            </a:r>
            <a:r>
              <a:rPr lang="en-US" dirty="0"/>
              <a:t>Fixed-Input Output Price Index (FIOPI</a:t>
            </a:r>
            <a:r>
              <a:rPr lang="en-US" dirty="0" smtClean="0"/>
              <a:t>) based on </a:t>
            </a:r>
            <a:r>
              <a:rPr lang="en-US" i="1" dirty="0" smtClean="0"/>
              <a:t>reference period technology and inputs</a:t>
            </a:r>
            <a:endParaRPr lang="en-US" dirty="0" smtClean="0"/>
          </a:p>
          <a:p>
            <a:pPr lvl="1"/>
            <a:r>
              <a:rPr lang="en-US" dirty="0" smtClean="0"/>
              <a:t>FIOPI: Measures the revenue change if inputs and technology were fixed between periods (i.e., if firms could only adjust their mix of outputs in response to relative price changes)</a:t>
            </a:r>
          </a:p>
          <a:p>
            <a:pPr lvl="1"/>
            <a:r>
              <a:rPr lang="en-US" dirty="0"/>
              <a:t>Different </a:t>
            </a:r>
            <a:r>
              <a:rPr lang="en-US" dirty="0" smtClean="0"/>
              <a:t>theoretical FIOPI </a:t>
            </a:r>
            <a:r>
              <a:rPr lang="en-US" dirty="0"/>
              <a:t>exist for different productive capacities </a:t>
            </a:r>
            <a:r>
              <a:rPr lang="en-US" dirty="0" smtClean="0"/>
              <a:t>(levels </a:t>
            </a:r>
            <a:r>
              <a:rPr lang="en-US" dirty="0"/>
              <a:t>of inputs and technology</a:t>
            </a:r>
            <a:r>
              <a:rPr lang="en-US" dirty="0" smtClean="0"/>
              <a:t>)</a:t>
            </a:r>
          </a:p>
          <a:p>
            <a:pPr lvl="1"/>
            <a:r>
              <a:rPr lang="en-US" dirty="0" smtClean="0"/>
              <a:t>In general, they are impractical to estimate</a:t>
            </a:r>
          </a:p>
          <a:p>
            <a:pPr lvl="1"/>
            <a:endParaRPr lang="en-US" dirty="0" smtClean="0"/>
          </a:p>
          <a:p>
            <a:pPr lvl="1"/>
            <a:endParaRPr lang="en-US" dirty="0"/>
          </a:p>
        </p:txBody>
      </p:sp>
    </p:spTree>
    <p:extLst>
      <p:ext uri="{BB962C8B-B14F-4D97-AF65-F5344CB8AC3E}">
        <p14:creationId xmlns:p14="http://schemas.microsoft.com/office/powerpoint/2010/main" val="2293245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approach (continued)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Exception: the Fisher index approximates a FIOPI based on an intermediate (between the reference and current period) level of productive capacity </a:t>
                </a:r>
                <a:r>
                  <a:rPr lang="en-US" dirty="0"/>
                  <a:t>(</a:t>
                </a:r>
                <a:r>
                  <a:rPr lang="en-US" dirty="0" err="1"/>
                  <a:t>Diewert</a:t>
                </a:r>
                <a:r>
                  <a:rPr lang="en-US" dirty="0"/>
                  <a:t>, 1983</a:t>
                </a:r>
                <a:r>
                  <a:rPr lang="en-US" dirty="0" smtClean="0"/>
                  <a:t>)</a:t>
                </a:r>
              </a:p>
              <a:p>
                <a:r>
                  <a:rPr lang="en-US" dirty="0" smtClean="0"/>
                  <a:t>The Fisher index is infeasible for PPI, but…</a:t>
                </a:r>
              </a:p>
              <a:p>
                <a:pPr>
                  <a:spcBef>
                    <a:spcPts val="1800"/>
                  </a:spcBef>
                </a:pPr>
                <a:r>
                  <a:rPr lang="en-US" dirty="0" smtClean="0"/>
                  <a:t>…for </a:t>
                </a:r>
                <a:r>
                  <a:rPr lang="en-US" dirty="0"/>
                  <a:t>PPI data, it is likely that: </a:t>
                </a:r>
              </a:p>
              <a:p>
                <a:pPr marL="0" indent="0">
                  <a:buNone/>
                </a:pPr>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𝑌𝑜𝑢𝑛𝑔</m:t>
                        </m:r>
                      </m:sub>
                    </m:sSub>
                    <m:r>
                      <a:rPr lang="en-US" i="1">
                        <a:latin typeface="Cambria Math" panose="02040503050406030204" pitchFamily="18" charset="0"/>
                      </a:rPr>
                      <m:t>&gt;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𝐿𝑎𝑠𝑝</m:t>
                        </m:r>
                        <m:r>
                          <a:rPr lang="en-US" b="0" i="1" smtClean="0">
                            <a:latin typeface="Cambria Math" panose="02040503050406030204" pitchFamily="18" charset="0"/>
                          </a:rPr>
                          <m:t>𝑒𝑦𝑟𝑒𝑠</m:t>
                        </m:r>
                      </m:sub>
                    </m:sSub>
                    <m:r>
                      <a:rPr lang="en-US" i="1">
                        <a:latin typeface="Cambria Math" panose="02040503050406030204" pitchFamily="18" charset="0"/>
                      </a:rPr>
                      <m:t>&gt;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𝐹𝑖𝑠</m:t>
                        </m:r>
                        <m:r>
                          <a:rPr lang="en-US" b="0" i="1" smtClean="0">
                            <a:latin typeface="Cambria Math" panose="02040503050406030204" pitchFamily="18" charset="0"/>
                          </a:rPr>
                          <m:t>h𝑒𝑟</m:t>
                        </m:r>
                      </m:sub>
                    </m:sSub>
                  </m:oMath>
                </a14:m>
                <a:r>
                  <a:rPr lang="en-US" dirty="0"/>
                  <a:t>,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𝑌𝑜𝑢𝑛𝑔</m:t>
                        </m:r>
                      </m:sub>
                    </m:sSub>
                    <m:r>
                      <a:rPr lang="en-US" i="1">
                        <a:latin typeface="Cambria Math" panose="02040503050406030204" pitchFamily="18" charset="0"/>
                      </a:rPr>
                      <m:t>&gt;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𝐺𝑒𝑜𝑌𝑜𝑢𝑛𝑔</m:t>
                        </m:r>
                      </m:sub>
                    </m:sSub>
                  </m:oMath>
                </a14:m>
                <a:endParaRPr lang="en-US" dirty="0" smtClean="0"/>
              </a:p>
              <a:p>
                <a:pPr marL="0" indent="0">
                  <a:buNone/>
                </a:pPr>
                <a:r>
                  <a:rPr lang="en-US" dirty="0">
                    <a:sym typeface="Wingdings" panose="05000000000000000000" pitchFamily="2" charset="2"/>
                  </a:rPr>
                  <a:t> Switching to the g</a:t>
                </a:r>
                <a:r>
                  <a:rPr lang="en-US" dirty="0"/>
                  <a:t>eometric Young moves in the direction </a:t>
                </a:r>
                <a:r>
                  <a:rPr lang="en-US" dirty="0" smtClean="0"/>
                  <a:t>of this intermediate FIOPI</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389" t="-1985" r="-833" b="-19389"/>
                </a:stretch>
              </a:blipFill>
            </p:spPr>
            <p:txBody>
              <a:bodyPr/>
              <a:lstStyle/>
              <a:p>
                <a:r>
                  <a:rPr lang="en-US">
                    <a:noFill/>
                  </a:rPr>
                  <a:t> </a:t>
                </a:r>
              </a:p>
            </p:txBody>
          </p:sp>
        </mc:Fallback>
      </mc:AlternateContent>
    </p:spTree>
    <p:extLst>
      <p:ext uri="{BB962C8B-B14F-4D97-AF65-F5344CB8AC3E}">
        <p14:creationId xmlns:p14="http://schemas.microsoft.com/office/powerpoint/2010/main" val="3089883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Simulations with PPI microdata</a:t>
            </a:r>
            <a:endParaRPr lang="en-US" dirty="0"/>
          </a:p>
        </p:txBody>
      </p:sp>
      <p:sp>
        <p:nvSpPr>
          <p:cNvPr id="3" name="Content Placeholder 2"/>
          <p:cNvSpPr>
            <a:spLocks noGrp="1"/>
          </p:cNvSpPr>
          <p:nvPr>
            <p:ph idx="1"/>
          </p:nvPr>
        </p:nvSpPr>
        <p:spPr/>
        <p:txBody>
          <a:bodyPr/>
          <a:lstStyle/>
          <a:p>
            <a:r>
              <a:rPr lang="en-US" dirty="0"/>
              <a:t>We </a:t>
            </a:r>
            <a:r>
              <a:rPr lang="en-US" dirty="0" smtClean="0"/>
              <a:t>calculate </a:t>
            </a:r>
            <a:r>
              <a:rPr lang="en-US" dirty="0"/>
              <a:t>monthly elementary-level indexes </a:t>
            </a:r>
            <a:r>
              <a:rPr lang="en-US" dirty="0" smtClean="0"/>
              <a:t>using:</a:t>
            </a:r>
          </a:p>
          <a:p>
            <a:pPr lvl="1"/>
            <a:r>
              <a:rPr lang="en-US" dirty="0" smtClean="0"/>
              <a:t>Current formula (Young)</a:t>
            </a:r>
          </a:p>
          <a:p>
            <a:pPr lvl="1"/>
            <a:r>
              <a:rPr lang="en-US" dirty="0" smtClean="0"/>
              <a:t>Proposed formula (Geometric Young)</a:t>
            </a:r>
          </a:p>
          <a:p>
            <a:r>
              <a:rPr lang="en-US" dirty="0" smtClean="0"/>
              <a:t>These are aggregated to </a:t>
            </a:r>
            <a:r>
              <a:rPr lang="en-US" dirty="0"/>
              <a:t>create </a:t>
            </a:r>
            <a:r>
              <a:rPr lang="en-US" dirty="0" smtClean="0"/>
              <a:t>higher-level </a:t>
            </a:r>
            <a:r>
              <a:rPr lang="en-US" dirty="0"/>
              <a:t>indexes (6-digit commodity, 6-digit industry, and FD-ID indexes</a:t>
            </a:r>
            <a:r>
              <a:rPr lang="en-US" dirty="0" smtClean="0"/>
              <a:t>)</a:t>
            </a:r>
          </a:p>
          <a:p>
            <a:pPr lvl="1"/>
            <a:r>
              <a:rPr lang="en-US" dirty="0" smtClean="0"/>
              <a:t>Upper level aggregation uses current modified </a:t>
            </a:r>
            <a:r>
              <a:rPr lang="en-US" dirty="0" err="1" smtClean="0"/>
              <a:t>Laspeyres</a:t>
            </a:r>
            <a:r>
              <a:rPr lang="en-US" dirty="0" smtClean="0"/>
              <a:t> (Lowe) methodology</a:t>
            </a:r>
          </a:p>
          <a:p>
            <a:r>
              <a:rPr lang="en-US" dirty="0" smtClean="0"/>
              <a:t>This presentation focuses on 6-digit commodity and FD indexes </a:t>
            </a:r>
            <a:endParaRPr lang="en-US" dirty="0"/>
          </a:p>
        </p:txBody>
      </p:sp>
    </p:spTree>
    <p:extLst>
      <p:ext uri="{BB962C8B-B14F-4D97-AF65-F5344CB8AC3E}">
        <p14:creationId xmlns:p14="http://schemas.microsoft.com/office/powerpoint/2010/main" val="3588514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S-Brand_core-standard-slides.potx" id="{B48101DD-A604-4E13-B4E6-7E6FF3A616E1}" vid="{F0218404-5B4E-4DCC-B1B3-DD86C7BB0E6A}"/>
    </a:ext>
  </a:extLst>
</a:theme>
</file>

<file path=ppt/theme/theme2.xml><?xml version="1.0" encoding="utf-8"?>
<a:theme xmlns:a="http://schemas.openxmlformats.org/drawingml/2006/main" name="BLS Trendline Content Slide">
  <a:themeElements>
    <a:clrScheme name="Custom 1">
      <a:dk1>
        <a:srgbClr val="002060"/>
      </a:dk1>
      <a:lt1>
        <a:sysClr val="window" lastClr="FFFFFF"/>
      </a:lt1>
      <a:dk2>
        <a:srgbClr val="002060"/>
      </a:dk2>
      <a:lt2>
        <a:srgbClr val="FFFFFF"/>
      </a:lt2>
      <a:accent1>
        <a:srgbClr val="3E3F67"/>
      </a:accent1>
      <a:accent2>
        <a:srgbClr val="FFC000"/>
      </a:accent2>
      <a:accent3>
        <a:srgbClr val="C00000"/>
      </a:accent3>
      <a:accent4>
        <a:srgbClr val="00B0F0"/>
      </a:accent4>
      <a:accent5>
        <a:srgbClr val="92D050"/>
      </a:accent5>
      <a:accent6>
        <a:srgbClr val="244448"/>
      </a:accent6>
      <a:hlink>
        <a:srgbClr val="00B0F0"/>
      </a:hlink>
      <a:folHlink>
        <a:srgbClr val="00B0F0"/>
      </a:folHlink>
    </a:clrScheme>
    <a:fontScheme name="BLS Font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extLst>
    <a:ext uri="{05A4C25C-085E-4340-85A3-A5531E510DB2}">
      <thm15:themeFamily xmlns:thm15="http://schemas.microsoft.com/office/thememl/2012/main" name="BLS-Brand_core-standard-slides.potx" id="{B48101DD-A604-4E13-B4E6-7E6FF3A616E1}" vid="{A84D5705-D793-47EE-B444-DB1A83C73CF7}"/>
    </a:ext>
  </a:extLst>
</a:theme>
</file>

<file path=ppt/theme/theme3.xml><?xml version="1.0" encoding="utf-8"?>
<a:theme xmlns:a="http://schemas.openxmlformats.org/drawingml/2006/main" name="Contact Information">
  <a:themeElements>
    <a:clrScheme name="Custom 4">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S-Brand_core-standard-slides.potx" id="{B48101DD-A604-4E13-B4E6-7E6FF3A616E1}" vid="{2FFE4CEF-C9F4-408E-A3EA-E0845723999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BLS_Brand_core_standard_slides</Template>
  <TotalTime>5313</TotalTime>
  <Words>1873</Words>
  <Application>Microsoft Office PowerPoint</Application>
  <PresentationFormat>Widescreen</PresentationFormat>
  <Paragraphs>319</Paragraphs>
  <Slides>25</Slides>
  <Notes>21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25</vt:i4>
      </vt:variant>
    </vt:vector>
  </HeadingPairs>
  <TitlesOfParts>
    <vt:vector size="36" baseType="lpstr">
      <vt:lpstr>Arial</vt:lpstr>
      <vt:lpstr>Calibri</vt:lpstr>
      <vt:lpstr>Cambria Math</vt:lpstr>
      <vt:lpstr>Century Gothic</vt:lpstr>
      <vt:lpstr>Tahoma</vt:lpstr>
      <vt:lpstr>Times New Roman</vt:lpstr>
      <vt:lpstr>Wingdings</vt:lpstr>
      <vt:lpstr>Wingdings 3</vt:lpstr>
      <vt:lpstr>Custom Design</vt:lpstr>
      <vt:lpstr>BLS Trendline Content Slide</vt:lpstr>
      <vt:lpstr>Contact Information</vt:lpstr>
      <vt:lpstr>What is the Appropriate Index Formula to Estimate Producer Price Change?</vt:lpstr>
      <vt:lpstr>Summary</vt:lpstr>
      <vt:lpstr>Background</vt:lpstr>
      <vt:lpstr>Elementary index formulas</vt:lpstr>
      <vt:lpstr>Axiomatic factors</vt:lpstr>
      <vt:lpstr>Axiomatic factors (continued)</vt:lpstr>
      <vt:lpstr>Economic approach to output price indexes</vt:lpstr>
      <vt:lpstr>Economic approach (continued)</vt:lpstr>
      <vt:lpstr>Simulations with PPI microdata</vt:lpstr>
      <vt:lpstr>Average annual percent change by commodity, 2008-17</vt:lpstr>
      <vt:lpstr>Final Demand, 2010-2017</vt:lpstr>
      <vt:lpstr>PPI for Final Demand, 2010-2017</vt:lpstr>
      <vt:lpstr>Final Demand less Trade and Finance, 2010-2017</vt:lpstr>
      <vt:lpstr>Final Demand less Trade and Finance, 2010-2017</vt:lpstr>
      <vt:lpstr>A closer look at margin prices</vt:lpstr>
      <vt:lpstr>Coefficients of variation by industry</vt:lpstr>
      <vt:lpstr>Extreme values and geometric means</vt:lpstr>
      <vt:lpstr>Industry A (NAICS 44XXXX)</vt:lpstr>
      <vt:lpstr>Industry A (NAICS 44XXXX)</vt:lpstr>
      <vt:lpstr>Industry B (NAICS 44YYYY)</vt:lpstr>
      <vt:lpstr>Industry B (NAICS 44YYYY)</vt:lpstr>
      <vt:lpstr>Implications for formula choice</vt:lpstr>
      <vt:lpstr>Summary and recommendations</vt:lpstr>
      <vt:lpstr>PowerPoint Presentation</vt:lpstr>
      <vt:lpstr>References</vt:lpstr>
    </vt:vector>
  </TitlesOfParts>
  <Company>Bureau of Labor Statistics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 - BLS</dc:creator>
  <cp:lastModifiedBy>Martin, Robert - BLS</cp:lastModifiedBy>
  <cp:revision>436</cp:revision>
  <cp:lastPrinted>2019-11-15T22:18:02Z</cp:lastPrinted>
  <dcterms:created xsi:type="dcterms:W3CDTF">2019-10-02T12:50:38Z</dcterms:created>
  <dcterms:modified xsi:type="dcterms:W3CDTF">2020-12-04T15:46:41Z</dcterms:modified>
</cp:coreProperties>
</file>